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1148000" cy="32918400"/>
  <p:notesSz cx="6858000" cy="9144000"/>
  <p:defaultTextStyle>
    <a:defPPr>
      <a:defRPr lang="en-US"/>
    </a:defPPr>
    <a:lvl1pPr marL="0" algn="l" defTabSz="4232300" rtl="0" eaLnBrk="1" latinLnBrk="0" hangingPunct="1">
      <a:defRPr sz="8300" kern="1200">
        <a:solidFill>
          <a:schemeClr val="tx1"/>
        </a:solidFill>
        <a:latin typeface="+mn-lt"/>
        <a:ea typeface="+mn-ea"/>
        <a:cs typeface="+mn-cs"/>
      </a:defRPr>
    </a:lvl1pPr>
    <a:lvl2pPr marL="2116150" algn="l" defTabSz="4232300" rtl="0" eaLnBrk="1" latinLnBrk="0" hangingPunct="1">
      <a:defRPr sz="8300" kern="1200">
        <a:solidFill>
          <a:schemeClr val="tx1"/>
        </a:solidFill>
        <a:latin typeface="+mn-lt"/>
        <a:ea typeface="+mn-ea"/>
        <a:cs typeface="+mn-cs"/>
      </a:defRPr>
    </a:lvl2pPr>
    <a:lvl3pPr marL="4232300" algn="l" defTabSz="4232300" rtl="0" eaLnBrk="1" latinLnBrk="0" hangingPunct="1">
      <a:defRPr sz="8300" kern="1200">
        <a:solidFill>
          <a:schemeClr val="tx1"/>
        </a:solidFill>
        <a:latin typeface="+mn-lt"/>
        <a:ea typeface="+mn-ea"/>
        <a:cs typeface="+mn-cs"/>
      </a:defRPr>
    </a:lvl3pPr>
    <a:lvl4pPr marL="6348451" algn="l" defTabSz="4232300" rtl="0" eaLnBrk="1" latinLnBrk="0" hangingPunct="1">
      <a:defRPr sz="8300" kern="1200">
        <a:solidFill>
          <a:schemeClr val="tx1"/>
        </a:solidFill>
        <a:latin typeface="+mn-lt"/>
        <a:ea typeface="+mn-ea"/>
        <a:cs typeface="+mn-cs"/>
      </a:defRPr>
    </a:lvl4pPr>
    <a:lvl5pPr marL="8464601" algn="l" defTabSz="4232300" rtl="0" eaLnBrk="1" latinLnBrk="0" hangingPunct="1">
      <a:defRPr sz="8300" kern="1200">
        <a:solidFill>
          <a:schemeClr val="tx1"/>
        </a:solidFill>
        <a:latin typeface="+mn-lt"/>
        <a:ea typeface="+mn-ea"/>
        <a:cs typeface="+mn-cs"/>
      </a:defRPr>
    </a:lvl5pPr>
    <a:lvl6pPr marL="10580751" algn="l" defTabSz="4232300" rtl="0" eaLnBrk="1" latinLnBrk="0" hangingPunct="1">
      <a:defRPr sz="8300" kern="1200">
        <a:solidFill>
          <a:schemeClr val="tx1"/>
        </a:solidFill>
        <a:latin typeface="+mn-lt"/>
        <a:ea typeface="+mn-ea"/>
        <a:cs typeface="+mn-cs"/>
      </a:defRPr>
    </a:lvl6pPr>
    <a:lvl7pPr marL="12696901" algn="l" defTabSz="4232300" rtl="0" eaLnBrk="1" latinLnBrk="0" hangingPunct="1">
      <a:defRPr sz="8300" kern="1200">
        <a:solidFill>
          <a:schemeClr val="tx1"/>
        </a:solidFill>
        <a:latin typeface="+mn-lt"/>
        <a:ea typeface="+mn-ea"/>
        <a:cs typeface="+mn-cs"/>
      </a:defRPr>
    </a:lvl7pPr>
    <a:lvl8pPr marL="14813051" algn="l" defTabSz="4232300" rtl="0" eaLnBrk="1" latinLnBrk="0" hangingPunct="1">
      <a:defRPr sz="8300" kern="1200">
        <a:solidFill>
          <a:schemeClr val="tx1"/>
        </a:solidFill>
        <a:latin typeface="+mn-lt"/>
        <a:ea typeface="+mn-ea"/>
        <a:cs typeface="+mn-cs"/>
      </a:defRPr>
    </a:lvl8pPr>
    <a:lvl9pPr marL="16929202" algn="l" defTabSz="4232300" rtl="0" eaLnBrk="1" latinLnBrk="0" hangingPunct="1">
      <a:defRPr sz="8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a:srgbClr val="FF68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688" autoAdjust="0"/>
  </p:normalViewPr>
  <p:slideViewPr>
    <p:cSldViewPr>
      <p:cViewPr>
        <p:scale>
          <a:sx n="33" d="100"/>
          <a:sy n="33" d="100"/>
        </p:scale>
        <p:origin x="-78" y="444"/>
      </p:cViewPr>
      <p:guideLst>
        <p:guide orient="horz" pos="10368"/>
        <p:guide pos="129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10226042"/>
            <a:ext cx="3497580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18653760"/>
            <a:ext cx="28803600" cy="8412480"/>
          </a:xfrm>
        </p:spPr>
        <p:txBody>
          <a:bodyPr/>
          <a:lstStyle>
            <a:lvl1pPr marL="0" indent="0" algn="ctr">
              <a:buNone/>
              <a:defRPr>
                <a:solidFill>
                  <a:schemeClr val="tx1">
                    <a:tint val="75000"/>
                  </a:schemeClr>
                </a:solidFill>
              </a:defRPr>
            </a:lvl1pPr>
            <a:lvl2pPr marL="2116150" indent="0" algn="ctr">
              <a:buNone/>
              <a:defRPr>
                <a:solidFill>
                  <a:schemeClr val="tx1">
                    <a:tint val="75000"/>
                  </a:schemeClr>
                </a:solidFill>
              </a:defRPr>
            </a:lvl2pPr>
            <a:lvl3pPr marL="4232300" indent="0" algn="ctr">
              <a:buNone/>
              <a:defRPr>
                <a:solidFill>
                  <a:schemeClr val="tx1">
                    <a:tint val="75000"/>
                  </a:schemeClr>
                </a:solidFill>
              </a:defRPr>
            </a:lvl3pPr>
            <a:lvl4pPr marL="6348451" indent="0" algn="ctr">
              <a:buNone/>
              <a:defRPr>
                <a:solidFill>
                  <a:schemeClr val="tx1">
                    <a:tint val="75000"/>
                  </a:schemeClr>
                </a:solidFill>
              </a:defRPr>
            </a:lvl4pPr>
            <a:lvl5pPr marL="8464601" indent="0" algn="ctr">
              <a:buNone/>
              <a:defRPr>
                <a:solidFill>
                  <a:schemeClr val="tx1">
                    <a:tint val="75000"/>
                  </a:schemeClr>
                </a:solidFill>
              </a:defRPr>
            </a:lvl5pPr>
            <a:lvl6pPr marL="10580751" indent="0" algn="ctr">
              <a:buNone/>
              <a:defRPr>
                <a:solidFill>
                  <a:schemeClr val="tx1">
                    <a:tint val="75000"/>
                  </a:schemeClr>
                </a:solidFill>
              </a:defRPr>
            </a:lvl6pPr>
            <a:lvl7pPr marL="12696901" indent="0" algn="ctr">
              <a:buNone/>
              <a:defRPr>
                <a:solidFill>
                  <a:schemeClr val="tx1">
                    <a:tint val="75000"/>
                  </a:schemeClr>
                </a:solidFill>
              </a:defRPr>
            </a:lvl7pPr>
            <a:lvl8pPr marL="14813051" indent="0" algn="ctr">
              <a:buNone/>
              <a:defRPr>
                <a:solidFill>
                  <a:schemeClr val="tx1">
                    <a:tint val="75000"/>
                  </a:schemeClr>
                </a:solidFill>
              </a:defRPr>
            </a:lvl8pPr>
            <a:lvl9pPr marL="169292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F1054C-DC4D-449A-9584-CC324763B406}" type="datetimeFigureOut">
              <a:rPr lang="en-US" smtClean="0"/>
              <a:pPr/>
              <a:t>5/23/2011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5B7E5-7CD4-4E54-8714-C57B476E2B4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1054C-DC4D-449A-9584-CC324763B406}" type="datetimeFigureOut">
              <a:rPr lang="en-US" smtClean="0"/>
              <a:pPr/>
              <a:t>5/23/2011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5B7E5-7CD4-4E54-8714-C57B476E2B4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245350" y="6324600"/>
            <a:ext cx="41662350"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58300" y="6324600"/>
            <a:ext cx="124301250"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1054C-DC4D-449A-9584-CC324763B406}" type="datetimeFigureOut">
              <a:rPr lang="en-US" smtClean="0"/>
              <a:pPr/>
              <a:t>5/23/2011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5B7E5-7CD4-4E54-8714-C57B476E2B4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1054C-DC4D-449A-9584-CC324763B406}" type="datetimeFigureOut">
              <a:rPr lang="en-US" smtClean="0"/>
              <a:pPr/>
              <a:t>5/23/2011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5B7E5-7CD4-4E54-8714-C57B476E2B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9" y="21153122"/>
            <a:ext cx="34975800" cy="6537960"/>
          </a:xfrm>
        </p:spPr>
        <p:txBody>
          <a:bodyPr anchor="t"/>
          <a:lstStyle>
            <a:lvl1pPr algn="l">
              <a:defRPr sz="185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9" y="13952225"/>
            <a:ext cx="34975800" cy="7200898"/>
          </a:xfrm>
        </p:spPr>
        <p:txBody>
          <a:bodyPr anchor="b"/>
          <a:lstStyle>
            <a:lvl1pPr marL="0" indent="0">
              <a:buNone/>
              <a:defRPr sz="9300">
                <a:solidFill>
                  <a:schemeClr val="tx1">
                    <a:tint val="75000"/>
                  </a:schemeClr>
                </a:solidFill>
              </a:defRPr>
            </a:lvl1pPr>
            <a:lvl2pPr marL="2116150" indent="0">
              <a:buNone/>
              <a:defRPr sz="8300">
                <a:solidFill>
                  <a:schemeClr val="tx1">
                    <a:tint val="75000"/>
                  </a:schemeClr>
                </a:solidFill>
              </a:defRPr>
            </a:lvl2pPr>
            <a:lvl3pPr marL="4232300" indent="0">
              <a:buNone/>
              <a:defRPr sz="7400">
                <a:solidFill>
                  <a:schemeClr val="tx1">
                    <a:tint val="75000"/>
                  </a:schemeClr>
                </a:solidFill>
              </a:defRPr>
            </a:lvl3pPr>
            <a:lvl4pPr marL="6348451" indent="0">
              <a:buNone/>
              <a:defRPr sz="6500">
                <a:solidFill>
                  <a:schemeClr val="tx1">
                    <a:tint val="75000"/>
                  </a:schemeClr>
                </a:solidFill>
              </a:defRPr>
            </a:lvl4pPr>
            <a:lvl5pPr marL="8464601" indent="0">
              <a:buNone/>
              <a:defRPr sz="6500">
                <a:solidFill>
                  <a:schemeClr val="tx1">
                    <a:tint val="75000"/>
                  </a:schemeClr>
                </a:solidFill>
              </a:defRPr>
            </a:lvl5pPr>
            <a:lvl6pPr marL="10580751" indent="0">
              <a:buNone/>
              <a:defRPr sz="6500">
                <a:solidFill>
                  <a:schemeClr val="tx1">
                    <a:tint val="75000"/>
                  </a:schemeClr>
                </a:solidFill>
              </a:defRPr>
            </a:lvl6pPr>
            <a:lvl7pPr marL="12696901" indent="0">
              <a:buNone/>
              <a:defRPr sz="6500">
                <a:solidFill>
                  <a:schemeClr val="tx1">
                    <a:tint val="75000"/>
                  </a:schemeClr>
                </a:solidFill>
              </a:defRPr>
            </a:lvl7pPr>
            <a:lvl8pPr marL="14813051" indent="0">
              <a:buNone/>
              <a:defRPr sz="6500">
                <a:solidFill>
                  <a:schemeClr val="tx1">
                    <a:tint val="75000"/>
                  </a:schemeClr>
                </a:solidFill>
              </a:defRPr>
            </a:lvl8pPr>
            <a:lvl9pPr marL="16929202" indent="0">
              <a:buNone/>
              <a:defRPr sz="6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1054C-DC4D-449A-9584-CC324763B406}" type="datetimeFigureOut">
              <a:rPr lang="en-US" smtClean="0"/>
              <a:pPr/>
              <a:t>5/23/2011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5B7E5-7CD4-4E54-8714-C57B476E2B4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58300" y="36865560"/>
            <a:ext cx="82981800" cy="104279702"/>
          </a:xfrm>
        </p:spPr>
        <p:txBody>
          <a:bodyPr/>
          <a:lstStyle>
            <a:lvl1pPr>
              <a:defRPr sz="13000"/>
            </a:lvl1pPr>
            <a:lvl2pPr>
              <a:defRPr sz="11100"/>
            </a:lvl2pPr>
            <a:lvl3pPr>
              <a:defRPr sz="93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25900" y="36865560"/>
            <a:ext cx="82981800" cy="104279702"/>
          </a:xfrm>
        </p:spPr>
        <p:txBody>
          <a:bodyPr/>
          <a:lstStyle>
            <a:lvl1pPr>
              <a:defRPr sz="13000"/>
            </a:lvl1pPr>
            <a:lvl2pPr>
              <a:defRPr sz="11100"/>
            </a:lvl2pPr>
            <a:lvl3pPr>
              <a:defRPr sz="93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F1054C-DC4D-449A-9584-CC324763B406}" type="datetimeFigureOut">
              <a:rPr lang="en-US" smtClean="0"/>
              <a:pPr/>
              <a:t>5/23/2011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5B7E5-7CD4-4E54-8714-C57B476E2B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318262"/>
            <a:ext cx="3703320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7368542"/>
            <a:ext cx="18180846" cy="3070858"/>
          </a:xfrm>
        </p:spPr>
        <p:txBody>
          <a:bodyPr anchor="b"/>
          <a:lstStyle>
            <a:lvl1pPr marL="0" indent="0">
              <a:buNone/>
              <a:defRPr sz="11100" b="1"/>
            </a:lvl1pPr>
            <a:lvl2pPr marL="2116150" indent="0">
              <a:buNone/>
              <a:defRPr sz="9300" b="1"/>
            </a:lvl2pPr>
            <a:lvl3pPr marL="4232300" indent="0">
              <a:buNone/>
              <a:defRPr sz="8300" b="1"/>
            </a:lvl3pPr>
            <a:lvl4pPr marL="6348451" indent="0">
              <a:buNone/>
              <a:defRPr sz="7400" b="1"/>
            </a:lvl4pPr>
            <a:lvl5pPr marL="8464601" indent="0">
              <a:buNone/>
              <a:defRPr sz="7400" b="1"/>
            </a:lvl5pPr>
            <a:lvl6pPr marL="10580751" indent="0">
              <a:buNone/>
              <a:defRPr sz="7400" b="1"/>
            </a:lvl6pPr>
            <a:lvl7pPr marL="12696901" indent="0">
              <a:buNone/>
              <a:defRPr sz="7400" b="1"/>
            </a:lvl7pPr>
            <a:lvl8pPr marL="14813051" indent="0">
              <a:buNone/>
              <a:defRPr sz="7400" b="1"/>
            </a:lvl8pPr>
            <a:lvl9pPr marL="16929202"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2057400" y="10439400"/>
            <a:ext cx="18180846" cy="18966182"/>
          </a:xfrm>
        </p:spPr>
        <p:txBody>
          <a:bodyPr/>
          <a:lstStyle>
            <a:lvl1pPr>
              <a:defRPr sz="11100"/>
            </a:lvl1pPr>
            <a:lvl2pPr>
              <a:defRPr sz="93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5" y="7368542"/>
            <a:ext cx="18187988" cy="3070858"/>
          </a:xfrm>
        </p:spPr>
        <p:txBody>
          <a:bodyPr anchor="b"/>
          <a:lstStyle>
            <a:lvl1pPr marL="0" indent="0">
              <a:buNone/>
              <a:defRPr sz="11100" b="1"/>
            </a:lvl1pPr>
            <a:lvl2pPr marL="2116150" indent="0">
              <a:buNone/>
              <a:defRPr sz="9300" b="1"/>
            </a:lvl2pPr>
            <a:lvl3pPr marL="4232300" indent="0">
              <a:buNone/>
              <a:defRPr sz="8300" b="1"/>
            </a:lvl3pPr>
            <a:lvl4pPr marL="6348451" indent="0">
              <a:buNone/>
              <a:defRPr sz="7400" b="1"/>
            </a:lvl4pPr>
            <a:lvl5pPr marL="8464601" indent="0">
              <a:buNone/>
              <a:defRPr sz="7400" b="1"/>
            </a:lvl5pPr>
            <a:lvl6pPr marL="10580751" indent="0">
              <a:buNone/>
              <a:defRPr sz="7400" b="1"/>
            </a:lvl6pPr>
            <a:lvl7pPr marL="12696901" indent="0">
              <a:buNone/>
              <a:defRPr sz="7400" b="1"/>
            </a:lvl7pPr>
            <a:lvl8pPr marL="14813051" indent="0">
              <a:buNone/>
              <a:defRPr sz="7400" b="1"/>
            </a:lvl8pPr>
            <a:lvl9pPr marL="16929202" indent="0">
              <a:buNone/>
              <a:defRPr sz="7400" b="1"/>
            </a:lvl9pPr>
          </a:lstStyle>
          <a:p>
            <a:pPr lvl="0"/>
            <a:r>
              <a:rPr lang="en-US" smtClean="0"/>
              <a:t>Click to edit Master text styles</a:t>
            </a:r>
          </a:p>
        </p:txBody>
      </p:sp>
      <p:sp>
        <p:nvSpPr>
          <p:cNvPr id="6" name="Content Placeholder 5"/>
          <p:cNvSpPr>
            <a:spLocks noGrp="1"/>
          </p:cNvSpPr>
          <p:nvPr>
            <p:ph sz="quarter" idx="4"/>
          </p:nvPr>
        </p:nvSpPr>
        <p:spPr>
          <a:xfrm>
            <a:off x="20902615" y="10439400"/>
            <a:ext cx="18187988" cy="18966182"/>
          </a:xfrm>
        </p:spPr>
        <p:txBody>
          <a:bodyPr/>
          <a:lstStyle>
            <a:lvl1pPr>
              <a:defRPr sz="11100"/>
            </a:lvl1pPr>
            <a:lvl2pPr>
              <a:defRPr sz="93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1054C-DC4D-449A-9584-CC324763B406}" type="datetimeFigureOut">
              <a:rPr lang="en-US" smtClean="0"/>
              <a:pPr/>
              <a:t>5/23/2011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35B7E5-7CD4-4E54-8714-C57B476E2B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F1054C-DC4D-449A-9584-CC324763B406}" type="datetimeFigureOut">
              <a:rPr lang="en-US" smtClean="0"/>
              <a:pPr/>
              <a:t>5/23/2011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35B7E5-7CD4-4E54-8714-C57B476E2B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1054C-DC4D-449A-9584-CC324763B406}" type="datetimeFigureOut">
              <a:rPr lang="en-US" smtClean="0"/>
              <a:pPr/>
              <a:t>5/23/2011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35B7E5-7CD4-4E54-8714-C57B476E2B4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2" y="1310640"/>
            <a:ext cx="13537409" cy="5577840"/>
          </a:xfrm>
        </p:spPr>
        <p:txBody>
          <a:bodyPr anchor="b"/>
          <a:lstStyle>
            <a:lvl1pPr algn="l">
              <a:defRPr sz="9300" b="1"/>
            </a:lvl1pPr>
          </a:lstStyle>
          <a:p>
            <a:r>
              <a:rPr lang="en-US" smtClean="0"/>
              <a:t>Click to edit Master title style</a:t>
            </a:r>
            <a:endParaRPr lang="en-US"/>
          </a:p>
        </p:txBody>
      </p:sp>
      <p:sp>
        <p:nvSpPr>
          <p:cNvPr id="3" name="Content Placeholder 2"/>
          <p:cNvSpPr>
            <a:spLocks noGrp="1"/>
          </p:cNvSpPr>
          <p:nvPr>
            <p:ph idx="1"/>
          </p:nvPr>
        </p:nvSpPr>
        <p:spPr>
          <a:xfrm>
            <a:off x="16087725" y="1310643"/>
            <a:ext cx="23002875" cy="28094942"/>
          </a:xfrm>
        </p:spPr>
        <p:txBody>
          <a:bodyPr/>
          <a:lstStyle>
            <a:lvl1pPr>
              <a:defRPr sz="14800"/>
            </a:lvl1pPr>
            <a:lvl2pPr>
              <a:defRPr sz="13000"/>
            </a:lvl2pPr>
            <a:lvl3pPr>
              <a:defRPr sz="111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2" y="6888483"/>
            <a:ext cx="13537409" cy="22517102"/>
          </a:xfrm>
        </p:spPr>
        <p:txBody>
          <a:bodyPr/>
          <a:lstStyle>
            <a:lvl1pPr marL="0" indent="0">
              <a:buNone/>
              <a:defRPr sz="6500"/>
            </a:lvl1pPr>
            <a:lvl2pPr marL="2116150" indent="0">
              <a:buNone/>
              <a:defRPr sz="5600"/>
            </a:lvl2pPr>
            <a:lvl3pPr marL="4232300" indent="0">
              <a:buNone/>
              <a:defRPr sz="4600"/>
            </a:lvl3pPr>
            <a:lvl4pPr marL="6348451" indent="0">
              <a:buNone/>
              <a:defRPr sz="4200"/>
            </a:lvl4pPr>
            <a:lvl5pPr marL="8464601" indent="0">
              <a:buNone/>
              <a:defRPr sz="4200"/>
            </a:lvl5pPr>
            <a:lvl6pPr marL="10580751" indent="0">
              <a:buNone/>
              <a:defRPr sz="4200"/>
            </a:lvl6pPr>
            <a:lvl7pPr marL="12696901" indent="0">
              <a:buNone/>
              <a:defRPr sz="4200"/>
            </a:lvl7pPr>
            <a:lvl8pPr marL="14813051" indent="0">
              <a:buNone/>
              <a:defRPr sz="4200"/>
            </a:lvl8pPr>
            <a:lvl9pPr marL="16929202"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1054C-DC4D-449A-9584-CC324763B406}" type="datetimeFigureOut">
              <a:rPr lang="en-US" smtClean="0"/>
              <a:pPr/>
              <a:t>5/23/2011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5B7E5-7CD4-4E54-8714-C57B476E2B4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6" y="23042880"/>
            <a:ext cx="24688800" cy="2720342"/>
          </a:xfrm>
        </p:spPr>
        <p:txBody>
          <a:bodyPr anchor="b"/>
          <a:lstStyle>
            <a:lvl1pPr algn="l">
              <a:defRPr sz="9300" b="1"/>
            </a:lvl1pPr>
          </a:lstStyle>
          <a:p>
            <a:r>
              <a:rPr lang="en-US" smtClean="0"/>
              <a:t>Click to edit Master title style</a:t>
            </a:r>
            <a:endParaRPr lang="en-US"/>
          </a:p>
        </p:txBody>
      </p:sp>
      <p:sp>
        <p:nvSpPr>
          <p:cNvPr id="3" name="Picture Placeholder 2"/>
          <p:cNvSpPr>
            <a:spLocks noGrp="1"/>
          </p:cNvSpPr>
          <p:nvPr>
            <p:ph type="pic" idx="1"/>
          </p:nvPr>
        </p:nvSpPr>
        <p:spPr>
          <a:xfrm>
            <a:off x="8065296" y="2941320"/>
            <a:ext cx="24688800" cy="19751040"/>
          </a:xfrm>
        </p:spPr>
        <p:txBody>
          <a:bodyPr/>
          <a:lstStyle>
            <a:lvl1pPr marL="0" indent="0">
              <a:buNone/>
              <a:defRPr sz="14800"/>
            </a:lvl1pPr>
            <a:lvl2pPr marL="2116150" indent="0">
              <a:buNone/>
              <a:defRPr sz="13000"/>
            </a:lvl2pPr>
            <a:lvl3pPr marL="4232300" indent="0">
              <a:buNone/>
              <a:defRPr sz="11100"/>
            </a:lvl3pPr>
            <a:lvl4pPr marL="6348451" indent="0">
              <a:buNone/>
              <a:defRPr sz="9300"/>
            </a:lvl4pPr>
            <a:lvl5pPr marL="8464601" indent="0">
              <a:buNone/>
              <a:defRPr sz="9300"/>
            </a:lvl5pPr>
            <a:lvl6pPr marL="10580751" indent="0">
              <a:buNone/>
              <a:defRPr sz="9300"/>
            </a:lvl6pPr>
            <a:lvl7pPr marL="12696901" indent="0">
              <a:buNone/>
              <a:defRPr sz="9300"/>
            </a:lvl7pPr>
            <a:lvl8pPr marL="14813051" indent="0">
              <a:buNone/>
              <a:defRPr sz="9300"/>
            </a:lvl8pPr>
            <a:lvl9pPr marL="16929202" indent="0">
              <a:buNone/>
              <a:defRPr sz="9300"/>
            </a:lvl9pPr>
          </a:lstStyle>
          <a:p>
            <a:endParaRPr lang="en-US" dirty="0"/>
          </a:p>
        </p:txBody>
      </p:sp>
      <p:sp>
        <p:nvSpPr>
          <p:cNvPr id="4" name="Text Placeholder 3"/>
          <p:cNvSpPr>
            <a:spLocks noGrp="1"/>
          </p:cNvSpPr>
          <p:nvPr>
            <p:ph type="body" sz="half" idx="2"/>
          </p:nvPr>
        </p:nvSpPr>
        <p:spPr>
          <a:xfrm>
            <a:off x="8065296" y="25763222"/>
            <a:ext cx="24688800" cy="3863338"/>
          </a:xfrm>
        </p:spPr>
        <p:txBody>
          <a:bodyPr/>
          <a:lstStyle>
            <a:lvl1pPr marL="0" indent="0">
              <a:buNone/>
              <a:defRPr sz="6500"/>
            </a:lvl1pPr>
            <a:lvl2pPr marL="2116150" indent="0">
              <a:buNone/>
              <a:defRPr sz="5600"/>
            </a:lvl2pPr>
            <a:lvl3pPr marL="4232300" indent="0">
              <a:buNone/>
              <a:defRPr sz="4600"/>
            </a:lvl3pPr>
            <a:lvl4pPr marL="6348451" indent="0">
              <a:buNone/>
              <a:defRPr sz="4200"/>
            </a:lvl4pPr>
            <a:lvl5pPr marL="8464601" indent="0">
              <a:buNone/>
              <a:defRPr sz="4200"/>
            </a:lvl5pPr>
            <a:lvl6pPr marL="10580751" indent="0">
              <a:buNone/>
              <a:defRPr sz="4200"/>
            </a:lvl6pPr>
            <a:lvl7pPr marL="12696901" indent="0">
              <a:buNone/>
              <a:defRPr sz="4200"/>
            </a:lvl7pPr>
            <a:lvl8pPr marL="14813051" indent="0">
              <a:buNone/>
              <a:defRPr sz="4200"/>
            </a:lvl8pPr>
            <a:lvl9pPr marL="16929202"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1054C-DC4D-449A-9584-CC324763B406}" type="datetimeFigureOut">
              <a:rPr lang="en-US" smtClean="0"/>
              <a:pPr/>
              <a:t>5/23/2011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5B7E5-7CD4-4E54-8714-C57B476E2B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1318262"/>
            <a:ext cx="37033200" cy="5486400"/>
          </a:xfrm>
          <a:prstGeom prst="rect">
            <a:avLst/>
          </a:prstGeom>
        </p:spPr>
        <p:txBody>
          <a:bodyPr vert="horz" lIns="423230" tIns="211615" rIns="423230" bIns="2116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57400" y="7680963"/>
            <a:ext cx="37033200" cy="21724622"/>
          </a:xfrm>
          <a:prstGeom prst="rect">
            <a:avLst/>
          </a:prstGeom>
        </p:spPr>
        <p:txBody>
          <a:bodyPr vert="horz" lIns="423230" tIns="211615" rIns="423230" bIns="2116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57400" y="30510482"/>
            <a:ext cx="9601200" cy="1752600"/>
          </a:xfrm>
          <a:prstGeom prst="rect">
            <a:avLst/>
          </a:prstGeom>
        </p:spPr>
        <p:txBody>
          <a:bodyPr vert="horz" lIns="423230" tIns="211615" rIns="423230" bIns="211615" rtlCol="0" anchor="ctr"/>
          <a:lstStyle>
            <a:lvl1pPr algn="l">
              <a:defRPr sz="5600">
                <a:solidFill>
                  <a:schemeClr val="tx1">
                    <a:tint val="75000"/>
                  </a:schemeClr>
                </a:solidFill>
              </a:defRPr>
            </a:lvl1pPr>
          </a:lstStyle>
          <a:p>
            <a:fld id="{C4F1054C-DC4D-449A-9584-CC324763B406}" type="datetimeFigureOut">
              <a:rPr lang="en-US" smtClean="0"/>
              <a:pPr/>
              <a:t>5/23/2011</a:t>
            </a:fld>
            <a:endParaRPr lang="en-US" dirty="0"/>
          </a:p>
        </p:txBody>
      </p:sp>
      <p:sp>
        <p:nvSpPr>
          <p:cNvPr id="5" name="Footer Placeholder 4"/>
          <p:cNvSpPr>
            <a:spLocks noGrp="1"/>
          </p:cNvSpPr>
          <p:nvPr>
            <p:ph type="ftr" sz="quarter" idx="3"/>
          </p:nvPr>
        </p:nvSpPr>
        <p:spPr>
          <a:xfrm>
            <a:off x="14058900" y="30510482"/>
            <a:ext cx="13030200" cy="1752600"/>
          </a:xfrm>
          <a:prstGeom prst="rect">
            <a:avLst/>
          </a:prstGeom>
        </p:spPr>
        <p:txBody>
          <a:bodyPr vert="horz" lIns="423230" tIns="211615" rIns="423230" bIns="211615" rtlCol="0" anchor="ctr"/>
          <a:lstStyle>
            <a:lvl1pPr algn="ctr">
              <a:defRPr sz="5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9489400" y="30510482"/>
            <a:ext cx="9601200" cy="1752600"/>
          </a:xfrm>
          <a:prstGeom prst="rect">
            <a:avLst/>
          </a:prstGeom>
        </p:spPr>
        <p:txBody>
          <a:bodyPr vert="horz" lIns="423230" tIns="211615" rIns="423230" bIns="211615" rtlCol="0" anchor="ctr"/>
          <a:lstStyle>
            <a:lvl1pPr algn="r">
              <a:defRPr sz="5600">
                <a:solidFill>
                  <a:schemeClr val="tx1">
                    <a:tint val="75000"/>
                  </a:schemeClr>
                </a:solidFill>
              </a:defRPr>
            </a:lvl1pPr>
          </a:lstStyle>
          <a:p>
            <a:fld id="{DB35B7E5-7CD4-4E54-8714-C57B476E2B4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32300" rtl="0" eaLnBrk="1" latinLnBrk="0" hangingPunct="1">
        <a:spcBef>
          <a:spcPct val="0"/>
        </a:spcBef>
        <a:buNone/>
        <a:defRPr sz="20400" kern="1200">
          <a:solidFill>
            <a:schemeClr val="tx1"/>
          </a:solidFill>
          <a:latin typeface="+mj-lt"/>
          <a:ea typeface="+mj-ea"/>
          <a:cs typeface="+mj-cs"/>
        </a:defRPr>
      </a:lvl1pPr>
    </p:titleStyle>
    <p:bodyStyle>
      <a:lvl1pPr marL="1587113" indent="-1587113" algn="l" defTabSz="4232300" rtl="0" eaLnBrk="1" latinLnBrk="0" hangingPunct="1">
        <a:spcBef>
          <a:spcPct val="20000"/>
        </a:spcBef>
        <a:buFont typeface="Arial" pitchFamily="34" charset="0"/>
        <a:buChar char="•"/>
        <a:defRPr sz="14800" kern="1200">
          <a:solidFill>
            <a:schemeClr val="tx1"/>
          </a:solidFill>
          <a:latin typeface="+mn-lt"/>
          <a:ea typeface="+mn-ea"/>
          <a:cs typeface="+mn-cs"/>
        </a:defRPr>
      </a:lvl1pPr>
      <a:lvl2pPr marL="3438744" indent="-1322594" algn="l" defTabSz="4232300" rtl="0" eaLnBrk="1" latinLnBrk="0" hangingPunct="1">
        <a:spcBef>
          <a:spcPct val="20000"/>
        </a:spcBef>
        <a:buFont typeface="Arial" pitchFamily="34" charset="0"/>
        <a:buChar char="–"/>
        <a:defRPr sz="13000" kern="1200">
          <a:solidFill>
            <a:schemeClr val="tx1"/>
          </a:solidFill>
          <a:latin typeface="+mn-lt"/>
          <a:ea typeface="+mn-ea"/>
          <a:cs typeface="+mn-cs"/>
        </a:defRPr>
      </a:lvl2pPr>
      <a:lvl3pPr marL="5290376" indent="-1058075" algn="l" defTabSz="4232300" rtl="0" eaLnBrk="1" latinLnBrk="0" hangingPunct="1">
        <a:spcBef>
          <a:spcPct val="20000"/>
        </a:spcBef>
        <a:buFont typeface="Arial" pitchFamily="34" charset="0"/>
        <a:buChar char="•"/>
        <a:defRPr sz="11100" kern="1200">
          <a:solidFill>
            <a:schemeClr val="tx1"/>
          </a:solidFill>
          <a:latin typeface="+mn-lt"/>
          <a:ea typeface="+mn-ea"/>
          <a:cs typeface="+mn-cs"/>
        </a:defRPr>
      </a:lvl3pPr>
      <a:lvl4pPr marL="7406526"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4pPr>
      <a:lvl5pPr marL="9522676"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5pPr>
      <a:lvl6pPr marL="11638826"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6pPr>
      <a:lvl7pPr marL="13754976"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7pPr>
      <a:lvl8pPr marL="15871127"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8pPr>
      <a:lvl9pPr marL="17987277"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9pPr>
    </p:bodyStyle>
    <p:otherStyle>
      <a:defPPr>
        <a:defRPr lang="en-US"/>
      </a:defPPr>
      <a:lvl1pPr marL="0" algn="l" defTabSz="4232300" rtl="0" eaLnBrk="1" latinLnBrk="0" hangingPunct="1">
        <a:defRPr sz="8300" kern="1200">
          <a:solidFill>
            <a:schemeClr val="tx1"/>
          </a:solidFill>
          <a:latin typeface="+mn-lt"/>
          <a:ea typeface="+mn-ea"/>
          <a:cs typeface="+mn-cs"/>
        </a:defRPr>
      </a:lvl1pPr>
      <a:lvl2pPr marL="2116150" algn="l" defTabSz="4232300" rtl="0" eaLnBrk="1" latinLnBrk="0" hangingPunct="1">
        <a:defRPr sz="8300" kern="1200">
          <a:solidFill>
            <a:schemeClr val="tx1"/>
          </a:solidFill>
          <a:latin typeface="+mn-lt"/>
          <a:ea typeface="+mn-ea"/>
          <a:cs typeface="+mn-cs"/>
        </a:defRPr>
      </a:lvl2pPr>
      <a:lvl3pPr marL="4232300" algn="l" defTabSz="4232300" rtl="0" eaLnBrk="1" latinLnBrk="0" hangingPunct="1">
        <a:defRPr sz="8300" kern="1200">
          <a:solidFill>
            <a:schemeClr val="tx1"/>
          </a:solidFill>
          <a:latin typeface="+mn-lt"/>
          <a:ea typeface="+mn-ea"/>
          <a:cs typeface="+mn-cs"/>
        </a:defRPr>
      </a:lvl3pPr>
      <a:lvl4pPr marL="6348451" algn="l" defTabSz="4232300" rtl="0" eaLnBrk="1" latinLnBrk="0" hangingPunct="1">
        <a:defRPr sz="8300" kern="1200">
          <a:solidFill>
            <a:schemeClr val="tx1"/>
          </a:solidFill>
          <a:latin typeface="+mn-lt"/>
          <a:ea typeface="+mn-ea"/>
          <a:cs typeface="+mn-cs"/>
        </a:defRPr>
      </a:lvl4pPr>
      <a:lvl5pPr marL="8464601" algn="l" defTabSz="4232300" rtl="0" eaLnBrk="1" latinLnBrk="0" hangingPunct="1">
        <a:defRPr sz="8300" kern="1200">
          <a:solidFill>
            <a:schemeClr val="tx1"/>
          </a:solidFill>
          <a:latin typeface="+mn-lt"/>
          <a:ea typeface="+mn-ea"/>
          <a:cs typeface="+mn-cs"/>
        </a:defRPr>
      </a:lvl5pPr>
      <a:lvl6pPr marL="10580751" algn="l" defTabSz="4232300" rtl="0" eaLnBrk="1" latinLnBrk="0" hangingPunct="1">
        <a:defRPr sz="8300" kern="1200">
          <a:solidFill>
            <a:schemeClr val="tx1"/>
          </a:solidFill>
          <a:latin typeface="+mn-lt"/>
          <a:ea typeface="+mn-ea"/>
          <a:cs typeface="+mn-cs"/>
        </a:defRPr>
      </a:lvl6pPr>
      <a:lvl7pPr marL="12696901" algn="l" defTabSz="4232300" rtl="0" eaLnBrk="1" latinLnBrk="0" hangingPunct="1">
        <a:defRPr sz="8300" kern="1200">
          <a:solidFill>
            <a:schemeClr val="tx1"/>
          </a:solidFill>
          <a:latin typeface="+mn-lt"/>
          <a:ea typeface="+mn-ea"/>
          <a:cs typeface="+mn-cs"/>
        </a:defRPr>
      </a:lvl7pPr>
      <a:lvl8pPr marL="14813051" algn="l" defTabSz="4232300" rtl="0" eaLnBrk="1" latinLnBrk="0" hangingPunct="1">
        <a:defRPr sz="8300" kern="1200">
          <a:solidFill>
            <a:schemeClr val="tx1"/>
          </a:solidFill>
          <a:latin typeface="+mn-lt"/>
          <a:ea typeface="+mn-ea"/>
          <a:cs typeface="+mn-cs"/>
        </a:defRPr>
      </a:lvl8pPr>
      <a:lvl9pPr marL="16929202" algn="l" defTabSz="4232300"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tiff"/><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8823960" y="17282886"/>
            <a:ext cx="7223760" cy="1343739"/>
          </a:xfrm>
          <a:prstGeom prst="roundRect">
            <a:avLst>
              <a:gd name="adj" fmla="val 31080"/>
            </a:avLst>
          </a:prstGeom>
          <a:solidFill>
            <a:schemeClr val="bg2">
              <a:lumMod val="90000"/>
            </a:schemeClr>
          </a:solid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2400" b="1" dirty="0" smtClean="0">
                <a:solidFill>
                  <a:schemeClr val="tx1"/>
                </a:solidFill>
              </a:rPr>
              <a:t>Figure 4</a:t>
            </a:r>
            <a:r>
              <a:rPr lang="en-US" sz="2400" dirty="0" smtClean="0">
                <a:solidFill>
                  <a:schemeClr val="tx1"/>
                </a:solidFill>
              </a:rPr>
              <a:t>: Overview of the geometry of the Rankin Inlet and Inuvik radar in MLT coordinates on Aug 08</a:t>
            </a:r>
            <a:r>
              <a:rPr lang="en-US" sz="2400" baseline="30000" dirty="0" smtClean="0">
                <a:solidFill>
                  <a:schemeClr val="tx1"/>
                </a:solidFill>
              </a:rPr>
              <a:t>th</a:t>
            </a:r>
            <a:r>
              <a:rPr lang="en-US" sz="2400" dirty="0" smtClean="0">
                <a:solidFill>
                  <a:schemeClr val="tx1"/>
                </a:solidFill>
              </a:rPr>
              <a:t> 2010. Merged vectors are shown in black.</a:t>
            </a:r>
            <a:endParaRPr lang="en-US" sz="2400" dirty="0">
              <a:solidFill>
                <a:schemeClr val="tx1"/>
              </a:solidFill>
            </a:endParaRPr>
          </a:p>
        </p:txBody>
      </p:sp>
      <p:sp>
        <p:nvSpPr>
          <p:cNvPr id="16" name="Rounded Rectangle 15"/>
          <p:cNvSpPr/>
          <p:nvPr/>
        </p:nvSpPr>
        <p:spPr>
          <a:xfrm>
            <a:off x="457200" y="457200"/>
            <a:ext cx="40233600" cy="5029200"/>
          </a:xfrm>
          <a:prstGeom prst="roundRect">
            <a:avLst>
              <a:gd name="adj" fmla="val 7576"/>
            </a:avLst>
          </a:prstGeom>
          <a:solidFill>
            <a:srgbClr val="680000"/>
          </a:solid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57200" y="31089600"/>
            <a:ext cx="40233600" cy="1371600"/>
          </a:xfrm>
          <a:prstGeom prst="roundRect">
            <a:avLst>
              <a:gd name="adj" fmla="val 27778"/>
            </a:avLst>
          </a:prstGeom>
          <a:solidFill>
            <a:srgbClr val="680000"/>
          </a:solid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457200" y="457200"/>
            <a:ext cx="40233600" cy="5029200"/>
          </a:xfrm>
          <a:prstGeom prst="roundRect">
            <a:avLst>
              <a:gd name="adj" fmla="val 974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r>
              <a:rPr lang="en-US" sz="9600" b="1" i="1" smtClean="0">
                <a:solidFill>
                  <a:srgbClr val="FF6600"/>
                </a:solidFill>
              </a:rPr>
              <a:t>AMPERE &amp; </a:t>
            </a:r>
            <a:r>
              <a:rPr lang="en-US" sz="9600" b="1" i="1" dirty="0" smtClean="0">
                <a:solidFill>
                  <a:srgbClr val="FF6600"/>
                </a:solidFill>
              </a:rPr>
              <a:t>SuperDARN: What’s in it for me?</a:t>
            </a:r>
          </a:p>
          <a:p>
            <a:pPr algn="ctr"/>
            <a:r>
              <a:rPr lang="en-US" sz="5400" dirty="0" smtClean="0">
                <a:solidFill>
                  <a:srgbClr val="FF6600"/>
                </a:solidFill>
              </a:rPr>
              <a:t>L. B. N. Clausen</a:t>
            </a:r>
            <a:r>
              <a:rPr lang="en-US" sz="5400" baseline="30000" dirty="0" smtClean="0">
                <a:solidFill>
                  <a:srgbClr val="FF6600"/>
                </a:solidFill>
              </a:rPr>
              <a:t>1</a:t>
            </a:r>
            <a:r>
              <a:rPr lang="en-US" sz="5400" dirty="0" smtClean="0">
                <a:solidFill>
                  <a:srgbClr val="FF6600"/>
                </a:solidFill>
              </a:rPr>
              <a:t>, J. B. Baker</a:t>
            </a:r>
            <a:r>
              <a:rPr lang="en-US" sz="5400" baseline="30000" dirty="0" smtClean="0">
                <a:solidFill>
                  <a:srgbClr val="FF6600"/>
                </a:solidFill>
              </a:rPr>
              <a:t>1</a:t>
            </a:r>
            <a:r>
              <a:rPr lang="en-US" sz="5400" dirty="0" smtClean="0">
                <a:solidFill>
                  <a:srgbClr val="FF6600"/>
                </a:solidFill>
              </a:rPr>
              <a:t>, J. M. Ruohoniemi</a:t>
            </a:r>
            <a:r>
              <a:rPr lang="en-US" sz="5400" baseline="30000" dirty="0" smtClean="0">
                <a:solidFill>
                  <a:srgbClr val="FF6600"/>
                </a:solidFill>
              </a:rPr>
              <a:t>1</a:t>
            </a:r>
            <a:r>
              <a:rPr lang="en-US" sz="5400" dirty="0" smtClean="0">
                <a:solidFill>
                  <a:srgbClr val="FF6600"/>
                </a:solidFill>
              </a:rPr>
              <a:t>, B. J. Anderson</a:t>
            </a:r>
            <a:r>
              <a:rPr lang="en-US" sz="5400" baseline="30000" dirty="0" smtClean="0">
                <a:solidFill>
                  <a:srgbClr val="FF6600"/>
                </a:solidFill>
              </a:rPr>
              <a:t>2</a:t>
            </a:r>
            <a:r>
              <a:rPr lang="en-US" sz="5400" dirty="0" smtClean="0">
                <a:solidFill>
                  <a:srgbClr val="FF6600"/>
                </a:solidFill>
              </a:rPr>
              <a:t>, C. L. Waters</a:t>
            </a:r>
            <a:r>
              <a:rPr lang="en-US" sz="5400" baseline="30000" dirty="0" smtClean="0">
                <a:solidFill>
                  <a:srgbClr val="FF6600"/>
                </a:solidFill>
              </a:rPr>
              <a:t>3</a:t>
            </a:r>
          </a:p>
          <a:p>
            <a:pPr algn="ctr"/>
            <a:r>
              <a:rPr lang="en-US" sz="4000" i="1" dirty="0" smtClean="0">
                <a:solidFill>
                  <a:srgbClr val="FF6600"/>
                </a:solidFill>
              </a:rPr>
              <a:t>1: </a:t>
            </a:r>
            <a:r>
              <a:rPr lang="en-US" sz="4000" i="1" dirty="0">
                <a:solidFill>
                  <a:srgbClr val="FF6600"/>
                </a:solidFill>
              </a:rPr>
              <a:t>SuperDARN HF Radar Group, Virginia </a:t>
            </a:r>
            <a:r>
              <a:rPr lang="en-US" sz="4000" i="1" dirty="0" smtClean="0">
                <a:solidFill>
                  <a:srgbClr val="FF6600"/>
                </a:solidFill>
              </a:rPr>
              <a:t>Tech, Blacksburg, USA</a:t>
            </a:r>
          </a:p>
          <a:p>
            <a:pPr algn="ctr"/>
            <a:r>
              <a:rPr lang="en-US" sz="4000" i="1" dirty="0" smtClean="0">
                <a:solidFill>
                  <a:srgbClr val="FF6600"/>
                </a:solidFill>
              </a:rPr>
              <a:t>2: Johns Hopkins University Applied Physics Laboratory, Laurel, USA</a:t>
            </a:r>
          </a:p>
          <a:p>
            <a:pPr algn="ctr"/>
            <a:r>
              <a:rPr lang="en-US" sz="4000" i="1" dirty="0" smtClean="0">
                <a:solidFill>
                  <a:srgbClr val="FF6600"/>
                </a:solidFill>
              </a:rPr>
              <a:t>3: School of Mathematical and Physical Sciences, The University of Newcastle, Callaghan, Australia</a:t>
            </a:r>
            <a:endParaRPr lang="en-US" sz="4000" i="1" dirty="0">
              <a:solidFill>
                <a:srgbClr val="FF6600"/>
              </a:solidFill>
            </a:endParaRPr>
          </a:p>
        </p:txBody>
      </p:sp>
      <p:pic>
        <p:nvPicPr>
          <p:cNvPr id="5" name="Picture 2" descr="C:\Documents and Settings\Lasse\My Documents\studium\presentations\pics\VTLogo_orange_on_maroon.tif"/>
          <p:cNvPicPr>
            <a:picLocks noChangeAspect="1" noChangeArrowheads="1"/>
          </p:cNvPicPr>
          <p:nvPr/>
        </p:nvPicPr>
        <p:blipFill>
          <a:blip r:embed="rId2" cstate="print"/>
          <a:srcRect/>
          <a:stretch>
            <a:fillRect/>
          </a:stretch>
        </p:blipFill>
        <p:spPr bwMode="auto">
          <a:xfrm>
            <a:off x="32385000" y="1981200"/>
            <a:ext cx="8214361" cy="1711324"/>
          </a:xfrm>
          <a:prstGeom prst="rect">
            <a:avLst/>
          </a:prstGeom>
          <a:noFill/>
        </p:spPr>
      </p:pic>
      <p:pic>
        <p:nvPicPr>
          <p:cNvPr id="6" name="Picture 5" descr="nsf_maroon.png"/>
          <p:cNvPicPr>
            <a:picLocks noChangeAspect="1"/>
          </p:cNvPicPr>
          <p:nvPr/>
        </p:nvPicPr>
        <p:blipFill>
          <a:blip r:embed="rId3" cstate="print"/>
          <a:stretch>
            <a:fillRect/>
          </a:stretch>
        </p:blipFill>
        <p:spPr>
          <a:xfrm>
            <a:off x="1524000" y="1077464"/>
            <a:ext cx="2109220" cy="2121412"/>
          </a:xfrm>
          <a:prstGeom prst="rect">
            <a:avLst/>
          </a:prstGeom>
        </p:spPr>
      </p:pic>
      <p:pic>
        <p:nvPicPr>
          <p:cNvPr id="7" name="Picture 6" descr="gem_logo_new.png"/>
          <p:cNvPicPr>
            <a:picLocks noChangeAspect="1"/>
          </p:cNvPicPr>
          <p:nvPr/>
        </p:nvPicPr>
        <p:blipFill>
          <a:blip r:embed="rId4" cstate="print"/>
          <a:stretch>
            <a:fillRect/>
          </a:stretch>
        </p:blipFill>
        <p:spPr>
          <a:xfrm>
            <a:off x="5867400" y="1565149"/>
            <a:ext cx="1828804" cy="1395987"/>
          </a:xfrm>
          <a:prstGeom prst="rect">
            <a:avLst/>
          </a:prstGeom>
          <a:ln>
            <a:solidFill>
              <a:schemeClr val="tx1"/>
            </a:solidFill>
          </a:ln>
        </p:spPr>
      </p:pic>
      <p:sp>
        <p:nvSpPr>
          <p:cNvPr id="8" name="TextBox 7"/>
          <p:cNvSpPr txBox="1"/>
          <p:nvPr/>
        </p:nvSpPr>
        <p:spPr>
          <a:xfrm>
            <a:off x="457199" y="31089599"/>
            <a:ext cx="18288000" cy="1371600"/>
          </a:xfrm>
          <a:prstGeom prst="rect">
            <a:avLst/>
          </a:prstGeom>
          <a:noFill/>
        </p:spPr>
        <p:txBody>
          <a:bodyPr wrap="square" lIns="457200" rIns="457200" numCol="1" spcCol="914400" rtlCol="0" anchor="ctr" anchorCtr="0">
            <a:noAutofit/>
          </a:bodyPr>
          <a:lstStyle/>
          <a:p>
            <a:r>
              <a:rPr lang="en-US" sz="6000" dirty="0" smtClean="0">
                <a:solidFill>
                  <a:srgbClr val="FF6600"/>
                </a:solidFill>
              </a:rPr>
              <a:t>Contact: </a:t>
            </a:r>
            <a:r>
              <a:rPr lang="en-US" sz="6000" i="1" dirty="0" smtClean="0">
                <a:solidFill>
                  <a:srgbClr val="FF6600"/>
                </a:solidFill>
              </a:rPr>
              <a:t>lasse.clausen@vt.edu</a:t>
            </a:r>
            <a:endParaRPr lang="en-US" sz="2800" dirty="0">
              <a:solidFill>
                <a:srgbClr val="FF6600"/>
              </a:solidFill>
            </a:endParaRPr>
          </a:p>
        </p:txBody>
      </p:sp>
      <p:sp>
        <p:nvSpPr>
          <p:cNvPr id="9" name="TextBox 8"/>
          <p:cNvSpPr txBox="1"/>
          <p:nvPr/>
        </p:nvSpPr>
        <p:spPr>
          <a:xfrm>
            <a:off x="22402800" y="31089600"/>
            <a:ext cx="18288000" cy="1371600"/>
          </a:xfrm>
          <a:prstGeom prst="rect">
            <a:avLst/>
          </a:prstGeom>
          <a:noFill/>
        </p:spPr>
        <p:txBody>
          <a:bodyPr wrap="square" lIns="457200" rIns="457200" numCol="1" spcCol="0" rtlCol="0" anchor="ctr" anchorCtr="0">
            <a:noAutofit/>
          </a:bodyPr>
          <a:lstStyle/>
          <a:p>
            <a:pPr algn="r"/>
            <a:r>
              <a:rPr lang="en-US" sz="2800" dirty="0" smtClean="0">
                <a:solidFill>
                  <a:srgbClr val="FF6600"/>
                </a:solidFill>
              </a:rPr>
              <a:t>L. B. N. C. is funded by NSF Award Number: ATM-0924919</a:t>
            </a:r>
            <a:endParaRPr lang="en-US" sz="2800" dirty="0">
              <a:solidFill>
                <a:srgbClr val="FF6600"/>
              </a:solidFill>
            </a:endParaRPr>
          </a:p>
        </p:txBody>
      </p:sp>
      <p:pic>
        <p:nvPicPr>
          <p:cNvPr id="10" name="Picture 9" descr="Space_Logo.jpg"/>
          <p:cNvPicPr>
            <a:picLocks noChangeAspect="1"/>
          </p:cNvPicPr>
          <p:nvPr/>
        </p:nvPicPr>
        <p:blipFill>
          <a:blip r:embed="rId5" cstate="print"/>
          <a:stretch>
            <a:fillRect/>
          </a:stretch>
        </p:blipFill>
        <p:spPr>
          <a:xfrm>
            <a:off x="2286001" y="3656076"/>
            <a:ext cx="4573524" cy="1220724"/>
          </a:xfrm>
          <a:prstGeom prst="rect">
            <a:avLst/>
          </a:prstGeom>
          <a:ln>
            <a:solidFill>
              <a:schemeClr val="tx1"/>
            </a:solidFill>
          </a:ln>
        </p:spPr>
      </p:pic>
      <p:sp>
        <p:nvSpPr>
          <p:cNvPr id="27" name="Rounded Rectangle 26"/>
          <p:cNvSpPr/>
          <p:nvPr/>
        </p:nvSpPr>
        <p:spPr>
          <a:xfrm>
            <a:off x="457200" y="5943600"/>
            <a:ext cx="7680960" cy="914400"/>
          </a:xfrm>
          <a:prstGeom prst="roundRect">
            <a:avLst>
              <a:gd name="adj" fmla="val 41667"/>
            </a:avLst>
          </a:prstGeom>
          <a:solidFill>
            <a:srgbClr val="680000"/>
          </a:solid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i="1" dirty="0" smtClean="0">
                <a:solidFill>
                  <a:srgbClr val="FF6800"/>
                </a:solidFill>
              </a:rPr>
              <a:t>Introduction</a:t>
            </a:r>
            <a:endParaRPr lang="en-US" sz="5600" i="1" dirty="0">
              <a:solidFill>
                <a:srgbClr val="FF6800"/>
              </a:solidFill>
            </a:endParaRPr>
          </a:p>
        </p:txBody>
      </p:sp>
      <p:sp>
        <p:nvSpPr>
          <p:cNvPr id="14" name="Rounded Rectangle 13"/>
          <p:cNvSpPr/>
          <p:nvPr/>
        </p:nvSpPr>
        <p:spPr>
          <a:xfrm>
            <a:off x="24871680" y="5943600"/>
            <a:ext cx="7680960" cy="914400"/>
          </a:xfrm>
          <a:prstGeom prst="roundRect">
            <a:avLst>
              <a:gd name="adj" fmla="val 41667"/>
            </a:avLst>
          </a:prstGeom>
          <a:solidFill>
            <a:srgbClr val="680000"/>
          </a:solid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i="1" dirty="0" smtClean="0">
                <a:solidFill>
                  <a:srgbClr val="FF6800"/>
                </a:solidFill>
              </a:rPr>
              <a:t>Poynting Flux</a:t>
            </a:r>
            <a:endParaRPr lang="en-US" sz="5600" i="1" dirty="0">
              <a:solidFill>
                <a:srgbClr val="FF6800"/>
              </a:solidFill>
            </a:endParaRPr>
          </a:p>
        </p:txBody>
      </p:sp>
      <p:sp>
        <p:nvSpPr>
          <p:cNvPr id="15" name="Rounded Rectangle 14"/>
          <p:cNvSpPr/>
          <p:nvPr/>
        </p:nvSpPr>
        <p:spPr>
          <a:xfrm>
            <a:off x="16733520" y="5943600"/>
            <a:ext cx="7680960" cy="914400"/>
          </a:xfrm>
          <a:prstGeom prst="roundRect">
            <a:avLst>
              <a:gd name="adj" fmla="val 41667"/>
            </a:avLst>
          </a:prstGeom>
          <a:solidFill>
            <a:srgbClr val="680000"/>
          </a:solid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i="1" dirty="0" smtClean="0">
                <a:solidFill>
                  <a:srgbClr val="FF6800"/>
                </a:solidFill>
              </a:rPr>
              <a:t>Boundary Identification</a:t>
            </a:r>
            <a:endParaRPr lang="en-US" sz="5600" i="1" dirty="0">
              <a:solidFill>
                <a:srgbClr val="FF6800"/>
              </a:solidFill>
            </a:endParaRPr>
          </a:p>
        </p:txBody>
      </p:sp>
      <p:sp>
        <p:nvSpPr>
          <p:cNvPr id="18" name="Rounded Rectangle 17"/>
          <p:cNvSpPr/>
          <p:nvPr/>
        </p:nvSpPr>
        <p:spPr>
          <a:xfrm>
            <a:off x="8595360" y="5943600"/>
            <a:ext cx="7680960" cy="914400"/>
          </a:xfrm>
          <a:prstGeom prst="roundRect">
            <a:avLst>
              <a:gd name="adj" fmla="val 41667"/>
            </a:avLst>
          </a:prstGeom>
          <a:solidFill>
            <a:srgbClr val="680000"/>
          </a:solid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i="1" dirty="0" smtClean="0">
                <a:solidFill>
                  <a:srgbClr val="FF6800"/>
                </a:solidFill>
              </a:rPr>
              <a:t>FAC Comparison</a:t>
            </a:r>
            <a:endParaRPr lang="en-US" sz="5600" i="1" dirty="0">
              <a:solidFill>
                <a:srgbClr val="FF6800"/>
              </a:solidFill>
            </a:endParaRPr>
          </a:p>
        </p:txBody>
      </p:sp>
      <p:pic>
        <p:nvPicPr>
          <p:cNvPr id="19" name="Picture 18" descr="iridium_constellation.jpg"/>
          <p:cNvPicPr>
            <a:picLocks noChangeAspect="1"/>
          </p:cNvPicPr>
          <p:nvPr/>
        </p:nvPicPr>
        <p:blipFill>
          <a:blip r:embed="rId6" cstate="print"/>
          <a:stretch>
            <a:fillRect/>
          </a:stretch>
        </p:blipFill>
        <p:spPr>
          <a:xfrm>
            <a:off x="685800" y="9925050"/>
            <a:ext cx="3657600" cy="3604687"/>
          </a:xfrm>
          <a:prstGeom prst="rect">
            <a:avLst/>
          </a:prstGeom>
        </p:spPr>
      </p:pic>
      <p:pic>
        <p:nvPicPr>
          <p:cNvPr id="21" name="Picture 20" descr="fac_satellite_pg004.png"/>
          <p:cNvPicPr>
            <a:picLocks noChangeAspect="1"/>
          </p:cNvPicPr>
          <p:nvPr/>
        </p:nvPicPr>
        <p:blipFill>
          <a:blip r:embed="rId7" cstate="print"/>
          <a:stretch>
            <a:fillRect/>
          </a:stretch>
        </p:blipFill>
        <p:spPr>
          <a:xfrm>
            <a:off x="4251960" y="16776700"/>
            <a:ext cx="3657600" cy="3613125"/>
          </a:xfrm>
          <a:prstGeom prst="rect">
            <a:avLst/>
          </a:prstGeom>
        </p:spPr>
      </p:pic>
      <p:pic>
        <p:nvPicPr>
          <p:cNvPr id="23" name="Picture 3" descr="C:\Documents and Settings\Lasse\My Documents\studium\ownPaper\2011\ampere_sd_fac\pics\05.png"/>
          <p:cNvPicPr>
            <a:picLocks noChangeAspect="1" noChangeArrowheads="1"/>
          </p:cNvPicPr>
          <p:nvPr/>
        </p:nvPicPr>
        <p:blipFill>
          <a:blip r:embed="rId8" cstate="print"/>
          <a:srcRect/>
          <a:stretch>
            <a:fillRect/>
          </a:stretch>
        </p:blipFill>
        <p:spPr bwMode="auto">
          <a:xfrm>
            <a:off x="8823960" y="21870544"/>
            <a:ext cx="7223760" cy="4432055"/>
          </a:xfrm>
          <a:prstGeom prst="rect">
            <a:avLst/>
          </a:prstGeom>
          <a:noFill/>
        </p:spPr>
      </p:pic>
      <p:pic>
        <p:nvPicPr>
          <p:cNvPr id="24" name="Picture 2" descr="C:\Documents and Settings\Lasse\My Documents\studium\ownPaper\2011\ampere_sd_fac\pics\20100808_omni.png"/>
          <p:cNvPicPr>
            <a:picLocks noChangeAspect="1" noChangeArrowheads="1"/>
          </p:cNvPicPr>
          <p:nvPr/>
        </p:nvPicPr>
        <p:blipFill>
          <a:blip r:embed="rId9" cstate="print"/>
          <a:srcRect/>
          <a:stretch>
            <a:fillRect/>
          </a:stretch>
        </p:blipFill>
        <p:spPr bwMode="auto">
          <a:xfrm>
            <a:off x="8823960" y="20776287"/>
            <a:ext cx="7223760" cy="1069432"/>
          </a:xfrm>
          <a:prstGeom prst="rect">
            <a:avLst/>
          </a:prstGeom>
          <a:noFill/>
        </p:spPr>
      </p:pic>
      <p:pic>
        <p:nvPicPr>
          <p:cNvPr id="1026" name="Picture 2" descr="C:\Documents and Settings\Lasse\My Documents\studium\presentations\pics\korth_agu2010_overview.png"/>
          <p:cNvPicPr>
            <a:picLocks noChangeAspect="1" noChangeArrowheads="1"/>
          </p:cNvPicPr>
          <p:nvPr/>
        </p:nvPicPr>
        <p:blipFill>
          <a:blip r:embed="rId10" cstate="print"/>
          <a:srcRect/>
          <a:stretch>
            <a:fillRect/>
          </a:stretch>
        </p:blipFill>
        <p:spPr bwMode="auto">
          <a:xfrm>
            <a:off x="685800" y="23115812"/>
            <a:ext cx="7223760" cy="2710469"/>
          </a:xfrm>
          <a:prstGeom prst="rect">
            <a:avLst/>
          </a:prstGeom>
          <a:noFill/>
        </p:spPr>
      </p:pic>
      <p:pic>
        <p:nvPicPr>
          <p:cNvPr id="22" name="Picture 11" descr="C:\Documents and Settings\Lasse\My Documents\studium\presentations\pics\test_grid.png"/>
          <p:cNvPicPr>
            <a:picLocks noChangeAspect="1" noChangeArrowheads="1"/>
          </p:cNvPicPr>
          <p:nvPr/>
        </p:nvPicPr>
        <p:blipFill>
          <a:blip r:embed="rId11" cstate="print"/>
          <a:srcRect b="18333"/>
          <a:stretch>
            <a:fillRect/>
          </a:stretch>
        </p:blipFill>
        <p:spPr bwMode="auto">
          <a:xfrm>
            <a:off x="8823960" y="12649200"/>
            <a:ext cx="7223760" cy="4500489"/>
          </a:xfrm>
          <a:prstGeom prst="rect">
            <a:avLst/>
          </a:prstGeom>
          <a:noFill/>
        </p:spPr>
      </p:pic>
      <p:sp>
        <p:nvSpPr>
          <p:cNvPr id="29" name="Rounded Rectangle 28"/>
          <p:cNvSpPr/>
          <p:nvPr/>
        </p:nvSpPr>
        <p:spPr>
          <a:xfrm>
            <a:off x="457200" y="7315200"/>
            <a:ext cx="7680960" cy="23317200"/>
          </a:xfrm>
          <a:prstGeom prst="roundRect">
            <a:avLst>
              <a:gd name="adj" fmla="val 4167"/>
            </a:avLst>
          </a:prstGeom>
          <a:no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i="1" dirty="0">
              <a:solidFill>
                <a:srgbClr val="FF6800"/>
              </a:solidFill>
            </a:endParaRPr>
          </a:p>
        </p:txBody>
      </p:sp>
      <p:pic>
        <p:nvPicPr>
          <p:cNvPr id="1027" name="Picture 3" descr="C:\Documents and Settings\Lasse\My Documents\studium\presentations\SD2011\ampere\20101220_jrfit_pg001.png"/>
          <p:cNvPicPr>
            <a:picLocks noChangeAspect="1" noChangeArrowheads="1"/>
          </p:cNvPicPr>
          <p:nvPr/>
        </p:nvPicPr>
        <p:blipFill>
          <a:blip r:embed="rId12" cstate="print"/>
          <a:srcRect/>
          <a:stretch>
            <a:fillRect/>
          </a:stretch>
        </p:blipFill>
        <p:spPr bwMode="auto">
          <a:xfrm>
            <a:off x="16962120" y="7543800"/>
            <a:ext cx="3657600" cy="3001664"/>
          </a:xfrm>
          <a:prstGeom prst="rect">
            <a:avLst/>
          </a:prstGeom>
          <a:noFill/>
        </p:spPr>
      </p:pic>
      <p:pic>
        <p:nvPicPr>
          <p:cNvPr id="1028" name="Picture 4" descr="C:\Documents and Settings\Lasse\My Documents\studium\presentations\SD2011\ampere\20101220_jrfit_pg002.png"/>
          <p:cNvPicPr>
            <a:picLocks noChangeAspect="1" noChangeArrowheads="1"/>
          </p:cNvPicPr>
          <p:nvPr/>
        </p:nvPicPr>
        <p:blipFill>
          <a:blip r:embed="rId13" cstate="print"/>
          <a:srcRect/>
          <a:stretch>
            <a:fillRect/>
          </a:stretch>
        </p:blipFill>
        <p:spPr bwMode="auto">
          <a:xfrm>
            <a:off x="20528280" y="12490053"/>
            <a:ext cx="3657600" cy="2543899"/>
          </a:xfrm>
          <a:prstGeom prst="rect">
            <a:avLst/>
          </a:prstGeom>
          <a:noFill/>
        </p:spPr>
      </p:pic>
      <p:pic>
        <p:nvPicPr>
          <p:cNvPr id="1029" name="Picture 5" descr="C:\Documents and Settings\Lasse\My Documents\studium\presentations\SD2011\ampere\20101220_jrfit_pg003.png"/>
          <p:cNvPicPr>
            <a:picLocks noChangeAspect="1" noChangeArrowheads="1"/>
          </p:cNvPicPr>
          <p:nvPr/>
        </p:nvPicPr>
        <p:blipFill>
          <a:blip r:embed="rId14" cstate="print"/>
          <a:srcRect t="7020"/>
          <a:stretch>
            <a:fillRect/>
          </a:stretch>
        </p:blipFill>
        <p:spPr bwMode="auto">
          <a:xfrm>
            <a:off x="16962120" y="16744950"/>
            <a:ext cx="7223760" cy="3700911"/>
          </a:xfrm>
          <a:prstGeom prst="rect">
            <a:avLst/>
          </a:prstGeom>
          <a:noFill/>
        </p:spPr>
      </p:pic>
      <p:pic>
        <p:nvPicPr>
          <p:cNvPr id="1034" name="Picture 10" descr="C:\Documents and Settings\Lasse\My Documents\studium\presentations\SD2011\ampere\ampere_poynting.png"/>
          <p:cNvPicPr>
            <a:picLocks noChangeAspect="1" noChangeArrowheads="1"/>
          </p:cNvPicPr>
          <p:nvPr/>
        </p:nvPicPr>
        <p:blipFill>
          <a:blip r:embed="rId15" cstate="print"/>
          <a:srcRect/>
          <a:stretch>
            <a:fillRect/>
          </a:stretch>
        </p:blipFill>
        <p:spPr bwMode="auto">
          <a:xfrm>
            <a:off x="25100280" y="18973800"/>
            <a:ext cx="7223760" cy="8868461"/>
          </a:xfrm>
          <a:prstGeom prst="rect">
            <a:avLst/>
          </a:prstGeom>
          <a:noFill/>
        </p:spPr>
      </p:pic>
      <p:sp>
        <p:nvSpPr>
          <p:cNvPr id="37" name="Rounded Rectangle 36"/>
          <p:cNvSpPr/>
          <p:nvPr/>
        </p:nvSpPr>
        <p:spPr>
          <a:xfrm>
            <a:off x="457200" y="7315200"/>
            <a:ext cx="7680960" cy="2616101"/>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spAutoFit/>
          </a:bodyPr>
          <a:lstStyle/>
          <a:p>
            <a:pPr algn="just">
              <a:buFont typeface="Wingdings" pitchFamily="2" charset="2"/>
              <a:buChar char="q"/>
            </a:pPr>
            <a:r>
              <a:rPr lang="en-US" sz="2800" dirty="0" smtClean="0">
                <a:solidFill>
                  <a:schemeClr val="tx1"/>
                </a:solidFill>
              </a:rPr>
              <a:t> </a:t>
            </a:r>
            <a:r>
              <a:rPr lang="en-US" sz="2800" dirty="0" smtClean="0">
                <a:solidFill>
                  <a:schemeClr val="tx1"/>
                </a:solidFill>
              </a:rPr>
              <a:t>AMPERE (Active Magnetosphere and Planetary Electrodynamics Response Experiment) is </a:t>
            </a:r>
            <a:r>
              <a:rPr lang="en-US" sz="2800" dirty="0" smtClean="0">
                <a:solidFill>
                  <a:schemeClr val="tx1"/>
                </a:solidFill>
              </a:rPr>
              <a:t>an NSF funded facility </a:t>
            </a:r>
            <a:r>
              <a:rPr lang="en-US" sz="2800" smtClean="0">
                <a:solidFill>
                  <a:schemeClr val="tx1"/>
                </a:solidFill>
              </a:rPr>
              <a:t>providing global </a:t>
            </a:r>
            <a:r>
              <a:rPr lang="en-US" sz="2800" dirty="0" smtClean="0">
                <a:solidFill>
                  <a:schemeClr val="tx1"/>
                </a:solidFill>
              </a:rPr>
              <a:t>radial current densities </a:t>
            </a:r>
            <a:r>
              <a:rPr lang="en-US" sz="2800" dirty="0" smtClean="0">
                <a:solidFill>
                  <a:schemeClr val="tx1"/>
                </a:solidFill>
              </a:rPr>
              <a:t>based on </a:t>
            </a:r>
            <a:r>
              <a:rPr lang="en-US" sz="2800" dirty="0" smtClean="0">
                <a:solidFill>
                  <a:schemeClr val="tx1"/>
                </a:solidFill>
              </a:rPr>
              <a:t>magnetic field data measured by the Iridium® </a:t>
            </a:r>
            <a:r>
              <a:rPr lang="en-US" sz="2800" dirty="0" smtClean="0">
                <a:solidFill>
                  <a:schemeClr val="tx1"/>
                </a:solidFill>
              </a:rPr>
              <a:t>satellites (Anderson et al., 2011).</a:t>
            </a:r>
            <a:endParaRPr lang="en-US" sz="2800" dirty="0">
              <a:solidFill>
                <a:schemeClr val="tx1"/>
              </a:solidFill>
            </a:endParaRPr>
          </a:p>
        </p:txBody>
      </p:sp>
      <p:sp>
        <p:nvSpPr>
          <p:cNvPr id="40" name="Rounded Rectangle 39"/>
          <p:cNvSpPr/>
          <p:nvPr/>
        </p:nvSpPr>
        <p:spPr>
          <a:xfrm>
            <a:off x="16733520" y="21543764"/>
            <a:ext cx="7680960" cy="2154436"/>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t">
            <a:spAutoFit/>
          </a:bodyPr>
          <a:lstStyle/>
          <a:p>
            <a:pPr algn="just">
              <a:buFont typeface="Wingdings" pitchFamily="2" charset="2"/>
              <a:buChar char="q"/>
            </a:pPr>
            <a:r>
              <a:rPr lang="en-US" sz="2800" dirty="0" smtClean="0">
                <a:solidFill>
                  <a:schemeClr val="tx1"/>
                </a:solidFill>
              </a:rPr>
              <a:t> The location of FACs has been related to precipitation signatures (Ohtani et al., 2010, Wing et al., 2010) and the AMPERE dataset hence allows the routine determination of geophysical boundaries.</a:t>
            </a:r>
            <a:endParaRPr lang="en-US" sz="2800" dirty="0">
              <a:solidFill>
                <a:schemeClr val="tx1"/>
              </a:solidFill>
            </a:endParaRPr>
          </a:p>
        </p:txBody>
      </p:sp>
      <p:sp>
        <p:nvSpPr>
          <p:cNvPr id="42" name="Rounded Rectangle 41"/>
          <p:cNvSpPr/>
          <p:nvPr/>
        </p:nvSpPr>
        <p:spPr>
          <a:xfrm>
            <a:off x="8595360" y="7315200"/>
            <a:ext cx="7680960" cy="5124480"/>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0" rtlCol="0" anchor="t">
            <a:spAutoFit/>
          </a:bodyPr>
          <a:lstStyle/>
          <a:p>
            <a:pPr algn="just">
              <a:spcAft>
                <a:spcPts val="600"/>
              </a:spcAft>
              <a:buFont typeface="Wingdings" pitchFamily="2" charset="2"/>
              <a:buChar char="q"/>
            </a:pPr>
            <a:r>
              <a:rPr lang="en-US" sz="2800" dirty="0" smtClean="0">
                <a:solidFill>
                  <a:schemeClr val="tx1"/>
                </a:solidFill>
              </a:rPr>
              <a:t> Neglecting conductivity gradients in the ionosphere, the vorticity of ionospheric plasma convection (curl </a:t>
            </a:r>
            <a:r>
              <a:rPr lang="en-US" sz="2800" b="1" dirty="0" smtClean="0">
                <a:solidFill>
                  <a:schemeClr val="tx1"/>
                </a:solidFill>
              </a:rPr>
              <a:t>v</a:t>
            </a:r>
            <a:r>
              <a:rPr lang="en-US" sz="2800" dirty="0" smtClean="0">
                <a:solidFill>
                  <a:schemeClr val="tx1"/>
                </a:solidFill>
              </a:rPr>
              <a:t>) is related to field-aligned currents j</a:t>
            </a:r>
            <a:r>
              <a:rPr lang="en-US" sz="2800" baseline="-25000" dirty="0" smtClean="0">
                <a:solidFill>
                  <a:schemeClr val="tx1"/>
                </a:solidFill>
              </a:rPr>
              <a:t>M</a:t>
            </a:r>
            <a:r>
              <a:rPr lang="en-US" sz="2800" dirty="0" smtClean="0">
                <a:solidFill>
                  <a:schemeClr val="tx1"/>
                </a:solidFill>
              </a:rPr>
              <a:t> via (Sofko et al., 1995)</a:t>
            </a:r>
          </a:p>
          <a:p>
            <a:pPr lvl="1" algn="just">
              <a:spcAft>
                <a:spcPts val="600"/>
              </a:spcAft>
            </a:pPr>
            <a:r>
              <a:rPr lang="en-US" sz="2800" dirty="0" smtClean="0">
                <a:solidFill>
                  <a:schemeClr val="tx1"/>
                </a:solidFill>
              </a:rPr>
              <a:t>j</a:t>
            </a:r>
            <a:r>
              <a:rPr lang="en-US" sz="2800" baseline="-25000" dirty="0" smtClean="0">
                <a:solidFill>
                  <a:schemeClr val="tx1"/>
                </a:solidFill>
              </a:rPr>
              <a:t>M</a:t>
            </a:r>
            <a:r>
              <a:rPr lang="en-US" sz="2800" dirty="0" smtClean="0">
                <a:solidFill>
                  <a:schemeClr val="tx1"/>
                </a:solidFill>
              </a:rPr>
              <a:t> / </a:t>
            </a:r>
            <a:r>
              <a:rPr lang="el-GR" sz="2800" dirty="0" smtClean="0">
                <a:solidFill>
                  <a:schemeClr val="tx1"/>
                </a:solidFill>
              </a:rPr>
              <a:t>Σ</a:t>
            </a:r>
            <a:r>
              <a:rPr lang="en-US" sz="2800" baseline="-25000" dirty="0" smtClean="0">
                <a:solidFill>
                  <a:schemeClr val="tx1"/>
                </a:solidFill>
              </a:rPr>
              <a:t>P</a:t>
            </a:r>
            <a:r>
              <a:rPr lang="en-US" sz="2800" dirty="0" smtClean="0">
                <a:solidFill>
                  <a:schemeClr val="tx1"/>
                </a:solidFill>
              </a:rPr>
              <a:t> = </a:t>
            </a:r>
            <a:r>
              <a:rPr lang="en-US" sz="2800" b="1" dirty="0" smtClean="0">
                <a:solidFill>
                  <a:schemeClr val="tx1"/>
                </a:solidFill>
              </a:rPr>
              <a:t>B</a:t>
            </a:r>
            <a:r>
              <a:rPr lang="en-US" sz="2800" dirty="0" smtClean="0">
                <a:solidFill>
                  <a:schemeClr val="tx1"/>
                </a:solidFill>
              </a:rPr>
              <a:t> . curl </a:t>
            </a:r>
            <a:r>
              <a:rPr lang="en-US" sz="2800" b="1" dirty="0" smtClean="0">
                <a:solidFill>
                  <a:schemeClr val="tx1"/>
                </a:solidFill>
              </a:rPr>
              <a:t>v</a:t>
            </a:r>
            <a:r>
              <a:rPr lang="en-US" sz="2800" dirty="0" smtClean="0">
                <a:solidFill>
                  <a:schemeClr val="tx1"/>
                </a:solidFill>
              </a:rPr>
              <a:t>, </a:t>
            </a:r>
          </a:p>
          <a:p>
            <a:pPr algn="just"/>
            <a:r>
              <a:rPr lang="en-US" sz="2800" dirty="0" smtClean="0">
                <a:solidFill>
                  <a:schemeClr val="tx1"/>
                </a:solidFill>
              </a:rPr>
              <a:t>where </a:t>
            </a:r>
            <a:r>
              <a:rPr lang="el-GR" sz="2800" dirty="0" smtClean="0">
                <a:solidFill>
                  <a:schemeClr val="tx1"/>
                </a:solidFill>
              </a:rPr>
              <a:t>Σ</a:t>
            </a:r>
            <a:r>
              <a:rPr lang="en-US" sz="2800" baseline="-25000" dirty="0" smtClean="0">
                <a:solidFill>
                  <a:schemeClr val="tx1"/>
                </a:solidFill>
              </a:rPr>
              <a:t>P</a:t>
            </a:r>
            <a:r>
              <a:rPr lang="en-US" sz="2800" dirty="0" smtClean="0">
                <a:solidFill>
                  <a:schemeClr val="tx1"/>
                </a:solidFill>
              </a:rPr>
              <a:t> is the height-integrated Pedersen con-ductivity and </a:t>
            </a:r>
            <a:r>
              <a:rPr lang="en-US" sz="2800" b="1" dirty="0" smtClean="0">
                <a:solidFill>
                  <a:schemeClr val="tx1"/>
                </a:solidFill>
              </a:rPr>
              <a:t>B</a:t>
            </a:r>
            <a:r>
              <a:rPr lang="en-US" sz="2800" dirty="0" smtClean="0">
                <a:solidFill>
                  <a:schemeClr val="tx1"/>
                </a:solidFill>
              </a:rPr>
              <a:t> is the background magnetic field.</a:t>
            </a:r>
          </a:p>
          <a:p>
            <a:pPr algn="just">
              <a:buFont typeface="Wingdings" pitchFamily="2" charset="2"/>
              <a:buChar char="q"/>
            </a:pPr>
            <a:r>
              <a:rPr lang="en-US" sz="2800" dirty="0" smtClean="0">
                <a:solidFill>
                  <a:schemeClr val="tx1"/>
                </a:solidFill>
              </a:rPr>
              <a:t> Using merged 2D ionospheric velocities measured by two SuperDARN radars (see Figure 4), we can estimate the vorticity of the flow and hence the field-aligned current density.</a:t>
            </a:r>
            <a:endParaRPr lang="en-US" sz="2800" dirty="0">
              <a:solidFill>
                <a:schemeClr val="tx1"/>
              </a:solidFill>
            </a:endParaRPr>
          </a:p>
        </p:txBody>
      </p:sp>
      <p:sp>
        <p:nvSpPr>
          <p:cNvPr id="44" name="Rounded Rectangle 43"/>
          <p:cNvSpPr/>
          <p:nvPr/>
        </p:nvSpPr>
        <p:spPr>
          <a:xfrm>
            <a:off x="20574000" y="7315200"/>
            <a:ext cx="3840480" cy="4539704"/>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0" rtlCol="0" anchor="t">
            <a:spAutoFit/>
          </a:bodyPr>
          <a:lstStyle/>
          <a:p>
            <a:pPr algn="just">
              <a:buFont typeface="Wingdings" pitchFamily="2" charset="2"/>
              <a:buChar char="q"/>
            </a:pPr>
            <a:r>
              <a:rPr lang="en-US" sz="2800" dirty="0" smtClean="0">
                <a:solidFill>
                  <a:schemeClr val="tx1"/>
                </a:solidFill>
              </a:rPr>
              <a:t> During times of moderate to strong magnetospheric driving, the AMPERE current maps show well-defined Region 1 and 2 current systems (see Figure 6).</a:t>
            </a:r>
          </a:p>
          <a:p>
            <a:pPr algn="just">
              <a:buFont typeface="Wingdings" pitchFamily="2" charset="2"/>
              <a:buChar char="q"/>
            </a:pPr>
            <a:r>
              <a:rPr lang="en-US" sz="2800" dirty="0" smtClean="0">
                <a:solidFill>
                  <a:schemeClr val="tx1"/>
                </a:solidFill>
              </a:rPr>
              <a:t> A suitable function is fitted to meridional</a:t>
            </a:r>
            <a:endParaRPr lang="en-US" sz="2800" dirty="0">
              <a:solidFill>
                <a:schemeClr val="tx1"/>
              </a:solidFill>
            </a:endParaRPr>
          </a:p>
        </p:txBody>
      </p:sp>
      <p:sp>
        <p:nvSpPr>
          <p:cNvPr id="47" name="Rounded Rectangle 46"/>
          <p:cNvSpPr/>
          <p:nvPr/>
        </p:nvSpPr>
        <p:spPr>
          <a:xfrm>
            <a:off x="24871680" y="7315200"/>
            <a:ext cx="7680960" cy="2385268"/>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0" rtlCol="0" anchor="t">
            <a:spAutoFit/>
          </a:bodyPr>
          <a:lstStyle/>
          <a:p>
            <a:pPr algn="just">
              <a:buFont typeface="Wingdings" pitchFamily="2" charset="2"/>
              <a:buChar char="q"/>
            </a:pPr>
            <a:r>
              <a:rPr lang="en-US" sz="2800" dirty="0" smtClean="0">
                <a:solidFill>
                  <a:schemeClr val="tx1"/>
                </a:solidFill>
              </a:rPr>
              <a:t> Combining magnetic fields measured by AMPERE and the electric field observed by SuperDARN the radial Poynting flux into the polar ionosphere (see Figure 10) can be estimated (Waters et al., 2004).</a:t>
            </a:r>
            <a:endParaRPr lang="en-US" sz="2800" dirty="0">
              <a:solidFill>
                <a:schemeClr val="tx1"/>
              </a:solidFill>
            </a:endParaRPr>
          </a:p>
        </p:txBody>
      </p:sp>
      <p:sp>
        <p:nvSpPr>
          <p:cNvPr id="49" name="Rounded Rectangle 48"/>
          <p:cNvSpPr/>
          <p:nvPr/>
        </p:nvSpPr>
        <p:spPr>
          <a:xfrm>
            <a:off x="24871680" y="16388477"/>
            <a:ext cx="7680960" cy="2585323"/>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t">
            <a:spAutoFit/>
          </a:bodyPr>
          <a:lstStyle/>
          <a:p>
            <a:pPr algn="just">
              <a:buFont typeface="Wingdings" pitchFamily="2" charset="2"/>
              <a:buChar char="q"/>
            </a:pPr>
            <a:r>
              <a:rPr lang="en-US" sz="2800" dirty="0" smtClean="0">
                <a:solidFill>
                  <a:schemeClr val="tx1"/>
                </a:solidFill>
              </a:rPr>
              <a:t> Provided there is good spatial coverage by SuperDARN, the Poynting flux can be reliably estimated on timescales of minutes.</a:t>
            </a:r>
          </a:p>
          <a:p>
            <a:pPr algn="just">
              <a:buFont typeface="Wingdings" pitchFamily="2" charset="2"/>
              <a:buChar char="q"/>
            </a:pPr>
            <a:r>
              <a:rPr lang="en-US" sz="2800" dirty="0" smtClean="0">
                <a:solidFill>
                  <a:schemeClr val="tx1"/>
                </a:solidFill>
              </a:rPr>
              <a:t> When integrating the Poynting flux over the entire polar cap, the global energy input can be estimated.</a:t>
            </a:r>
            <a:endParaRPr lang="en-US" sz="2800" dirty="0">
              <a:solidFill>
                <a:schemeClr val="tx1"/>
              </a:solidFill>
            </a:endParaRPr>
          </a:p>
        </p:txBody>
      </p:sp>
      <p:sp>
        <p:nvSpPr>
          <p:cNvPr id="50" name="Rounded Rectangle 49"/>
          <p:cNvSpPr/>
          <p:nvPr/>
        </p:nvSpPr>
        <p:spPr>
          <a:xfrm>
            <a:off x="33009840" y="5943600"/>
            <a:ext cx="7680960" cy="914400"/>
          </a:xfrm>
          <a:prstGeom prst="roundRect">
            <a:avLst>
              <a:gd name="adj" fmla="val 41667"/>
            </a:avLst>
          </a:prstGeom>
          <a:solidFill>
            <a:srgbClr val="680000"/>
          </a:solid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i="1" dirty="0" smtClean="0">
                <a:solidFill>
                  <a:srgbClr val="FF6800"/>
                </a:solidFill>
              </a:rPr>
              <a:t>Summary &amp; Future Work</a:t>
            </a:r>
            <a:endParaRPr lang="en-US" sz="5600" i="1" dirty="0">
              <a:solidFill>
                <a:srgbClr val="FF6800"/>
              </a:solidFill>
            </a:endParaRPr>
          </a:p>
        </p:txBody>
      </p:sp>
      <p:sp>
        <p:nvSpPr>
          <p:cNvPr id="51" name="Rounded Rectangle 50"/>
          <p:cNvSpPr/>
          <p:nvPr/>
        </p:nvSpPr>
        <p:spPr>
          <a:xfrm>
            <a:off x="33009840" y="19431000"/>
            <a:ext cx="7680960" cy="914400"/>
          </a:xfrm>
          <a:prstGeom prst="roundRect">
            <a:avLst>
              <a:gd name="adj" fmla="val 41667"/>
            </a:avLst>
          </a:prstGeom>
          <a:solidFill>
            <a:srgbClr val="680000"/>
          </a:solid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i="1" dirty="0" smtClean="0">
                <a:solidFill>
                  <a:srgbClr val="FF6800"/>
                </a:solidFill>
              </a:rPr>
              <a:t>References</a:t>
            </a:r>
            <a:endParaRPr lang="en-US" sz="5600" i="1" dirty="0">
              <a:solidFill>
                <a:srgbClr val="FF6800"/>
              </a:solidFill>
            </a:endParaRPr>
          </a:p>
        </p:txBody>
      </p:sp>
      <p:sp>
        <p:nvSpPr>
          <p:cNvPr id="52" name="Rounded Rectangle 51"/>
          <p:cNvSpPr/>
          <p:nvPr/>
        </p:nvSpPr>
        <p:spPr>
          <a:xfrm>
            <a:off x="8595360" y="7315200"/>
            <a:ext cx="7680960" cy="23317200"/>
          </a:xfrm>
          <a:prstGeom prst="roundRect">
            <a:avLst>
              <a:gd name="adj" fmla="val 4167"/>
            </a:avLst>
          </a:prstGeom>
          <a:no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i="1" dirty="0">
              <a:solidFill>
                <a:srgbClr val="FF6800"/>
              </a:solidFill>
            </a:endParaRPr>
          </a:p>
        </p:txBody>
      </p:sp>
      <p:sp>
        <p:nvSpPr>
          <p:cNvPr id="53" name="Rounded Rectangle 52"/>
          <p:cNvSpPr/>
          <p:nvPr/>
        </p:nvSpPr>
        <p:spPr>
          <a:xfrm>
            <a:off x="33009840" y="7315200"/>
            <a:ext cx="7680960" cy="11658600"/>
          </a:xfrm>
          <a:prstGeom prst="roundRect">
            <a:avLst>
              <a:gd name="adj" fmla="val 4960"/>
            </a:avLst>
          </a:prstGeom>
          <a:no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i="1" dirty="0">
              <a:solidFill>
                <a:srgbClr val="FF6800"/>
              </a:solidFill>
            </a:endParaRPr>
          </a:p>
        </p:txBody>
      </p:sp>
      <p:sp>
        <p:nvSpPr>
          <p:cNvPr id="54" name="Rounded Rectangle 53"/>
          <p:cNvSpPr/>
          <p:nvPr/>
        </p:nvSpPr>
        <p:spPr>
          <a:xfrm>
            <a:off x="24871680" y="7315200"/>
            <a:ext cx="7680960" cy="23317200"/>
          </a:xfrm>
          <a:prstGeom prst="roundRect">
            <a:avLst>
              <a:gd name="adj" fmla="val 4960"/>
            </a:avLst>
          </a:prstGeom>
          <a:no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i="1" dirty="0">
              <a:solidFill>
                <a:srgbClr val="FF6800"/>
              </a:solidFill>
            </a:endParaRPr>
          </a:p>
        </p:txBody>
      </p:sp>
      <p:sp>
        <p:nvSpPr>
          <p:cNvPr id="55" name="Rounded Rectangle 54"/>
          <p:cNvSpPr/>
          <p:nvPr/>
        </p:nvSpPr>
        <p:spPr>
          <a:xfrm>
            <a:off x="16733520" y="7315200"/>
            <a:ext cx="7680960" cy="23317200"/>
          </a:xfrm>
          <a:prstGeom prst="roundRect">
            <a:avLst>
              <a:gd name="adj" fmla="val 4167"/>
            </a:avLst>
          </a:prstGeom>
          <a:no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i="1" dirty="0">
              <a:solidFill>
                <a:srgbClr val="FF6800"/>
              </a:solidFill>
            </a:endParaRPr>
          </a:p>
        </p:txBody>
      </p:sp>
      <p:sp>
        <p:nvSpPr>
          <p:cNvPr id="56" name="Rounded Rectangle 55"/>
          <p:cNvSpPr/>
          <p:nvPr/>
        </p:nvSpPr>
        <p:spPr>
          <a:xfrm>
            <a:off x="457200" y="28195847"/>
            <a:ext cx="7680960" cy="2154436"/>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t">
            <a:spAutoFit/>
          </a:bodyPr>
          <a:lstStyle/>
          <a:p>
            <a:pPr algn="just">
              <a:buFont typeface="Wingdings" pitchFamily="2" charset="2"/>
              <a:buChar char="q"/>
            </a:pPr>
            <a:r>
              <a:rPr lang="en-US" sz="2800" dirty="0" smtClean="0">
                <a:solidFill>
                  <a:schemeClr val="tx1"/>
                </a:solidFill>
              </a:rPr>
              <a:t> Magnetic perturbations and current densities derived from AMPERE combined with ionospheric plasma velocities and electric fields measured by SuperDARN radars provide a powerful tool to study M-I coupling.</a:t>
            </a:r>
            <a:endParaRPr lang="en-US" sz="2800" dirty="0">
              <a:solidFill>
                <a:schemeClr val="tx1"/>
              </a:solidFill>
            </a:endParaRPr>
          </a:p>
        </p:txBody>
      </p:sp>
      <p:sp>
        <p:nvSpPr>
          <p:cNvPr id="26" name="Rounded Rectangle 25"/>
          <p:cNvSpPr/>
          <p:nvPr/>
        </p:nvSpPr>
        <p:spPr>
          <a:xfrm>
            <a:off x="4297680" y="9639300"/>
            <a:ext cx="3840480" cy="5601533"/>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t">
            <a:spAutoFit/>
          </a:bodyPr>
          <a:lstStyle/>
          <a:p>
            <a:pPr algn="just">
              <a:buFont typeface="Wingdings" pitchFamily="2" charset="2"/>
              <a:buChar char="q"/>
            </a:pPr>
            <a:r>
              <a:rPr lang="en-US" sz="2800" dirty="0" smtClean="0">
                <a:solidFill>
                  <a:schemeClr val="tx1"/>
                </a:solidFill>
              </a:rPr>
              <a:t> The Iridium® con-stellation consists of &gt;66 satellites in 6 orbi-tal planes.</a:t>
            </a:r>
          </a:p>
          <a:p>
            <a:pPr algn="just">
              <a:buFont typeface="Wingdings" pitchFamily="2" charset="2"/>
              <a:buChar char="q"/>
            </a:pPr>
            <a:r>
              <a:rPr lang="en-US" sz="2800" dirty="0" smtClean="0">
                <a:solidFill>
                  <a:schemeClr val="tx1"/>
                </a:solidFill>
              </a:rPr>
              <a:t> Anderson et al., 2000, have shown that  Iridium® magnetome-ter data can be used to estimate the field-aligned currents (FACs) at high latitudes, how-ever the original time resolution  was   rather</a:t>
            </a:r>
            <a:endParaRPr lang="en-US" sz="2800" dirty="0">
              <a:solidFill>
                <a:schemeClr val="tx1"/>
              </a:solidFill>
            </a:endParaRPr>
          </a:p>
        </p:txBody>
      </p:sp>
      <p:sp>
        <p:nvSpPr>
          <p:cNvPr id="57" name="Rounded Rectangle 56"/>
          <p:cNvSpPr/>
          <p:nvPr/>
        </p:nvSpPr>
        <p:spPr>
          <a:xfrm>
            <a:off x="33009840" y="20802600"/>
            <a:ext cx="7680960" cy="9510296"/>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228600" rIns="228600" rtlCol="0" anchor="t">
            <a:spAutoFit/>
          </a:bodyPr>
          <a:lstStyle/>
          <a:p>
            <a:pPr algn="just">
              <a:spcAft>
                <a:spcPts val="300"/>
              </a:spcAft>
            </a:pPr>
            <a:r>
              <a:rPr lang="en-US" sz="2000" dirty="0" smtClean="0">
                <a:solidFill>
                  <a:schemeClr val="tx1"/>
                </a:solidFill>
              </a:rPr>
              <a:t>Anderson, B. J.; Takahashi, K. &amp; Toth, B. A.: Sensing global Birkeland currents with Iridium® engineering magnetometer data, </a:t>
            </a:r>
            <a:r>
              <a:rPr lang="en-US" sz="2000" i="1" dirty="0" smtClean="0">
                <a:solidFill>
                  <a:schemeClr val="tx1"/>
                </a:solidFill>
              </a:rPr>
              <a:t>Geophysical Research Letters</a:t>
            </a:r>
            <a:r>
              <a:rPr lang="en-US" sz="2000" dirty="0" smtClean="0">
                <a:solidFill>
                  <a:schemeClr val="tx1"/>
                </a:solidFill>
              </a:rPr>
              <a:t>, </a:t>
            </a:r>
            <a:r>
              <a:rPr lang="en-US" sz="2000" b="1" dirty="0" smtClean="0">
                <a:solidFill>
                  <a:schemeClr val="tx1"/>
                </a:solidFill>
              </a:rPr>
              <a:t>2000</a:t>
            </a:r>
            <a:r>
              <a:rPr lang="en-US" sz="2000" dirty="0" smtClean="0">
                <a:solidFill>
                  <a:schemeClr val="tx1"/>
                </a:solidFill>
              </a:rPr>
              <a:t>, 27, 4045</a:t>
            </a:r>
          </a:p>
          <a:p>
            <a:pPr algn="just">
              <a:spcAft>
                <a:spcPts val="300"/>
              </a:spcAft>
            </a:pPr>
            <a:r>
              <a:rPr lang="en-US" sz="2000" dirty="0" smtClean="0">
                <a:solidFill>
                  <a:schemeClr val="tx1"/>
                </a:solidFill>
              </a:rPr>
              <a:t>Anderson, B. J.; Takahashi, K.; Kamei, T.; Waters, C. L. &amp; Toth, B. A.: Birkeland current system key parameters derived from Iridium® observations: Method and initial validation results, </a:t>
            </a:r>
            <a:r>
              <a:rPr lang="en-US" sz="2000" i="1" dirty="0" smtClean="0">
                <a:solidFill>
                  <a:schemeClr val="tx1"/>
                </a:solidFill>
              </a:rPr>
              <a:t>Journal of Geophysical Research</a:t>
            </a:r>
            <a:r>
              <a:rPr lang="en-US" sz="2000" dirty="0" smtClean="0">
                <a:solidFill>
                  <a:schemeClr val="tx1"/>
                </a:solidFill>
              </a:rPr>
              <a:t>, </a:t>
            </a:r>
            <a:r>
              <a:rPr lang="en-US" sz="2000" b="1" dirty="0" smtClean="0">
                <a:solidFill>
                  <a:schemeClr val="tx1"/>
                </a:solidFill>
              </a:rPr>
              <a:t>2002</a:t>
            </a:r>
            <a:r>
              <a:rPr lang="en-US" sz="2000" dirty="0" smtClean="0">
                <a:solidFill>
                  <a:schemeClr val="tx1"/>
                </a:solidFill>
              </a:rPr>
              <a:t>, 107, 1079</a:t>
            </a:r>
          </a:p>
          <a:p>
            <a:pPr algn="just">
              <a:spcAft>
                <a:spcPts val="300"/>
              </a:spcAft>
            </a:pPr>
            <a:r>
              <a:rPr lang="en-US" sz="2000" dirty="0" smtClean="0">
                <a:solidFill>
                  <a:schemeClr val="tx1"/>
                </a:solidFill>
              </a:rPr>
              <a:t>Green, D. L.; Waters, C. L.; Korth, H.; Anderson, B. J.; Ridley, A. J. &amp; Barnes, R. J.: Technique: Large-scale ionospheric conductance estimated from combined satellite and ground-based electromagnetic data, </a:t>
            </a:r>
            <a:r>
              <a:rPr lang="en-US" sz="2000" i="1" dirty="0" smtClean="0">
                <a:solidFill>
                  <a:schemeClr val="tx1"/>
                </a:solidFill>
              </a:rPr>
              <a:t>Journal of Geophysical Research</a:t>
            </a:r>
            <a:r>
              <a:rPr lang="en-US" sz="2000" dirty="0" smtClean="0">
                <a:solidFill>
                  <a:schemeClr val="tx1"/>
                </a:solidFill>
              </a:rPr>
              <a:t>, </a:t>
            </a:r>
            <a:r>
              <a:rPr lang="en-US" sz="2000" b="1" dirty="0" smtClean="0">
                <a:solidFill>
                  <a:schemeClr val="tx1"/>
                </a:solidFill>
              </a:rPr>
              <a:t>2007</a:t>
            </a:r>
            <a:r>
              <a:rPr lang="en-US" sz="2000" dirty="0" smtClean="0">
                <a:solidFill>
                  <a:schemeClr val="tx1"/>
                </a:solidFill>
              </a:rPr>
              <a:t>, 112, 5303</a:t>
            </a:r>
          </a:p>
          <a:p>
            <a:pPr algn="just">
              <a:spcAft>
                <a:spcPts val="300"/>
              </a:spcAft>
            </a:pPr>
            <a:r>
              <a:rPr lang="en-US" sz="2000" dirty="0" smtClean="0">
                <a:solidFill>
                  <a:schemeClr val="tx1"/>
                </a:solidFill>
              </a:rPr>
              <a:t>Ohtani, S.; Wing, S.; Newell, P. T. &amp; Higuchi, T. Locations of night-side precipitation boundaries relative to R2 and R1 currents </a:t>
            </a:r>
            <a:r>
              <a:rPr lang="en-US" sz="2000" i="1" dirty="0" smtClean="0">
                <a:solidFill>
                  <a:schemeClr val="tx1"/>
                </a:solidFill>
              </a:rPr>
              <a:t>Journal of Geophysical Research</a:t>
            </a:r>
            <a:r>
              <a:rPr lang="en-US" sz="2000" dirty="0" smtClean="0">
                <a:solidFill>
                  <a:schemeClr val="tx1"/>
                </a:solidFill>
              </a:rPr>
              <a:t>, </a:t>
            </a:r>
            <a:r>
              <a:rPr lang="en-US" sz="2000" b="1" dirty="0" smtClean="0">
                <a:solidFill>
                  <a:schemeClr val="tx1"/>
                </a:solidFill>
              </a:rPr>
              <a:t>2010</a:t>
            </a:r>
            <a:r>
              <a:rPr lang="en-US" sz="2000" dirty="0" smtClean="0">
                <a:solidFill>
                  <a:schemeClr val="tx1"/>
                </a:solidFill>
              </a:rPr>
              <a:t>, 115, A10233</a:t>
            </a:r>
          </a:p>
          <a:p>
            <a:pPr algn="just">
              <a:spcAft>
                <a:spcPts val="300"/>
              </a:spcAft>
            </a:pPr>
            <a:r>
              <a:rPr lang="en-US" sz="2000" dirty="0" smtClean="0">
                <a:solidFill>
                  <a:schemeClr val="tx1"/>
                </a:solidFill>
              </a:rPr>
              <a:t>Sofko, G. J.; Greenwald, R. &amp; Bristow, W.: Direct determination of large-scale magnetospheric field-aligned currents with SuperDARN, </a:t>
            </a:r>
            <a:r>
              <a:rPr lang="en-US" sz="2000" i="1" dirty="0" smtClean="0">
                <a:solidFill>
                  <a:schemeClr val="tx1"/>
                </a:solidFill>
              </a:rPr>
              <a:t>Geophysical Research Letters</a:t>
            </a:r>
            <a:r>
              <a:rPr lang="en-US" sz="2000" dirty="0" smtClean="0">
                <a:solidFill>
                  <a:schemeClr val="tx1"/>
                </a:solidFill>
              </a:rPr>
              <a:t>, </a:t>
            </a:r>
            <a:r>
              <a:rPr lang="en-US" sz="2000" b="1" dirty="0" smtClean="0">
                <a:solidFill>
                  <a:schemeClr val="tx1"/>
                </a:solidFill>
              </a:rPr>
              <a:t>1995</a:t>
            </a:r>
            <a:r>
              <a:rPr lang="en-US" sz="2000" dirty="0" smtClean="0">
                <a:solidFill>
                  <a:schemeClr val="tx1"/>
                </a:solidFill>
              </a:rPr>
              <a:t>, 22, 2041</a:t>
            </a:r>
          </a:p>
          <a:p>
            <a:pPr algn="just">
              <a:spcAft>
                <a:spcPts val="300"/>
              </a:spcAft>
            </a:pPr>
            <a:r>
              <a:rPr lang="en-US" sz="2000" dirty="0" smtClean="0">
                <a:solidFill>
                  <a:schemeClr val="tx1"/>
                </a:solidFill>
              </a:rPr>
              <a:t>Waters, C. L.; Anderson, B. J. &amp; Liou, K.: Estimation of global field aligned currents using the Iridium® system magnetometer data, </a:t>
            </a:r>
            <a:r>
              <a:rPr lang="en-US" sz="2000" i="1" dirty="0" smtClean="0">
                <a:solidFill>
                  <a:schemeClr val="tx1"/>
                </a:solidFill>
              </a:rPr>
              <a:t>Geophysical Research Letters</a:t>
            </a:r>
            <a:r>
              <a:rPr lang="en-US" sz="2000" dirty="0" smtClean="0">
                <a:solidFill>
                  <a:schemeClr val="tx1"/>
                </a:solidFill>
              </a:rPr>
              <a:t>, </a:t>
            </a:r>
            <a:r>
              <a:rPr lang="en-US" sz="2000" b="1" dirty="0" smtClean="0">
                <a:solidFill>
                  <a:schemeClr val="tx1"/>
                </a:solidFill>
              </a:rPr>
              <a:t>2001</a:t>
            </a:r>
            <a:r>
              <a:rPr lang="en-US" sz="2000" dirty="0" smtClean="0">
                <a:solidFill>
                  <a:schemeClr val="tx1"/>
                </a:solidFill>
              </a:rPr>
              <a:t>, 28, 2165</a:t>
            </a:r>
          </a:p>
          <a:p>
            <a:pPr algn="just">
              <a:spcAft>
                <a:spcPts val="300"/>
              </a:spcAft>
            </a:pPr>
            <a:r>
              <a:rPr lang="en-US" sz="2000" dirty="0" smtClean="0">
                <a:solidFill>
                  <a:schemeClr val="tx1"/>
                </a:solidFill>
              </a:rPr>
              <a:t>Waters, C.; Anderson, B.; Greenwald, R.; Barnes, R. &amp; Ruohoniemi, J.: High-latitude poynting flux from combined Iridium® and SuperDARN data, </a:t>
            </a:r>
            <a:r>
              <a:rPr lang="en-US" sz="2000" i="1" dirty="0" smtClean="0">
                <a:solidFill>
                  <a:schemeClr val="tx1"/>
                </a:solidFill>
              </a:rPr>
              <a:t>Annales Geophysicae</a:t>
            </a:r>
            <a:r>
              <a:rPr lang="en-US" sz="2000" dirty="0" smtClean="0">
                <a:solidFill>
                  <a:schemeClr val="tx1"/>
                </a:solidFill>
              </a:rPr>
              <a:t>, </a:t>
            </a:r>
            <a:r>
              <a:rPr lang="en-US" sz="2000" b="1" dirty="0" smtClean="0">
                <a:solidFill>
                  <a:schemeClr val="tx1"/>
                </a:solidFill>
              </a:rPr>
              <a:t>2004</a:t>
            </a:r>
            <a:r>
              <a:rPr lang="en-US" sz="2000" dirty="0" smtClean="0">
                <a:solidFill>
                  <a:schemeClr val="tx1"/>
                </a:solidFill>
              </a:rPr>
              <a:t>, 22, 2861</a:t>
            </a:r>
          </a:p>
          <a:p>
            <a:pPr algn="just">
              <a:spcAft>
                <a:spcPts val="300"/>
              </a:spcAft>
            </a:pPr>
            <a:r>
              <a:rPr lang="en-US" sz="2000" dirty="0" smtClean="0">
                <a:solidFill>
                  <a:schemeClr val="tx1"/>
                </a:solidFill>
              </a:rPr>
              <a:t>Wing, S.; Ohtani, S.-i.; Newell, P. T.; Higuchi, T.; Ueno, G. &amp; Weygand, J. M.: Dayside field-aligned current source regions, </a:t>
            </a:r>
            <a:r>
              <a:rPr lang="en-US" sz="2000" i="1" dirty="0" smtClean="0">
                <a:solidFill>
                  <a:schemeClr val="tx1"/>
                </a:solidFill>
              </a:rPr>
              <a:t>Journal of Geophysical Research</a:t>
            </a:r>
            <a:r>
              <a:rPr lang="en-US" sz="2000" dirty="0" smtClean="0">
                <a:solidFill>
                  <a:schemeClr val="tx1"/>
                </a:solidFill>
              </a:rPr>
              <a:t>, </a:t>
            </a:r>
            <a:r>
              <a:rPr lang="en-US" sz="2000" b="1" dirty="0" smtClean="0">
                <a:solidFill>
                  <a:schemeClr val="tx1"/>
                </a:solidFill>
              </a:rPr>
              <a:t>2010</a:t>
            </a:r>
            <a:r>
              <a:rPr lang="en-US" sz="2000" dirty="0" smtClean="0">
                <a:solidFill>
                  <a:schemeClr val="tx1"/>
                </a:solidFill>
              </a:rPr>
              <a:t>, 115, </a:t>
            </a:r>
            <a:r>
              <a:rPr lang="en-US" sz="2000" dirty="0" smtClean="0">
                <a:solidFill>
                  <a:schemeClr val="tx1"/>
                </a:solidFill>
              </a:rPr>
              <a:t>A12215</a:t>
            </a:r>
          </a:p>
          <a:p>
            <a:pPr algn="just">
              <a:spcAft>
                <a:spcPts val="300"/>
              </a:spcAft>
            </a:pPr>
            <a:r>
              <a:rPr lang="en-US" sz="2000" dirty="0" smtClean="0">
                <a:solidFill>
                  <a:schemeClr val="tx1"/>
                </a:solidFill>
              </a:rPr>
              <a:t>AMPERE: Overview and Initial Results, B. J. Anderson, K. Rock, H. </a:t>
            </a:r>
            <a:r>
              <a:rPr lang="en-US" sz="2000" dirty="0" err="1" smtClean="0">
                <a:solidFill>
                  <a:schemeClr val="tx1"/>
                </a:solidFill>
              </a:rPr>
              <a:t>Korth</a:t>
            </a:r>
            <a:r>
              <a:rPr lang="en-US" sz="2000" dirty="0" smtClean="0">
                <a:solidFill>
                  <a:schemeClr val="tx1"/>
                </a:solidFill>
              </a:rPr>
              <a:t>, C. L. Waters, D. L. Green, L. P. </a:t>
            </a:r>
            <a:r>
              <a:rPr lang="en-US" sz="2000" dirty="0" err="1" smtClean="0">
                <a:solidFill>
                  <a:schemeClr val="tx1"/>
                </a:solidFill>
              </a:rPr>
              <a:t>Dyrud</a:t>
            </a:r>
            <a:r>
              <a:rPr lang="en-US" sz="2000" dirty="0" smtClean="0">
                <a:solidFill>
                  <a:schemeClr val="tx1"/>
                </a:solidFill>
              </a:rPr>
              <a:t>, R. J. Barnes, in preparation, </a:t>
            </a:r>
            <a:r>
              <a:rPr lang="en-US" sz="2000" i="1" dirty="0" smtClean="0">
                <a:solidFill>
                  <a:schemeClr val="tx1"/>
                </a:solidFill>
              </a:rPr>
              <a:t>to be submitted to Space Science Reviews</a:t>
            </a:r>
            <a:r>
              <a:rPr lang="en-US" sz="2000" dirty="0" smtClean="0">
                <a:solidFill>
                  <a:schemeClr val="tx1"/>
                </a:solidFill>
              </a:rPr>
              <a:t>, </a:t>
            </a:r>
            <a:r>
              <a:rPr lang="en-US" sz="2000" dirty="0" smtClean="0">
                <a:solidFill>
                  <a:schemeClr val="tx1"/>
                </a:solidFill>
              </a:rPr>
              <a:t>2011</a:t>
            </a:r>
            <a:endParaRPr lang="en-US" sz="2000" dirty="0">
              <a:solidFill>
                <a:schemeClr val="tx1"/>
              </a:solidFill>
            </a:endParaRPr>
          </a:p>
        </p:txBody>
      </p:sp>
      <p:sp>
        <p:nvSpPr>
          <p:cNvPr id="59" name="Rounded Rectangle 58"/>
          <p:cNvSpPr/>
          <p:nvPr/>
        </p:nvSpPr>
        <p:spPr>
          <a:xfrm>
            <a:off x="33009840" y="20802600"/>
            <a:ext cx="7680960" cy="9829800"/>
          </a:xfrm>
          <a:prstGeom prst="roundRect">
            <a:avLst>
              <a:gd name="adj" fmla="val 4960"/>
            </a:avLst>
          </a:prstGeom>
          <a:noFill/>
          <a:ln w="50800">
            <a:solidFill>
              <a:srgbClr val="6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i="1" dirty="0">
              <a:solidFill>
                <a:srgbClr val="FF6800"/>
              </a:solidFill>
            </a:endParaRPr>
          </a:p>
        </p:txBody>
      </p:sp>
      <p:sp>
        <p:nvSpPr>
          <p:cNvPr id="60" name="Rounded Rectangle 59"/>
          <p:cNvSpPr/>
          <p:nvPr/>
        </p:nvSpPr>
        <p:spPr>
          <a:xfrm>
            <a:off x="457200" y="14716125"/>
            <a:ext cx="7680960" cy="1723549"/>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t">
            <a:spAutoFit/>
          </a:bodyPr>
          <a:lstStyle/>
          <a:p>
            <a:pPr algn="just"/>
            <a:endParaRPr lang="en-US" sz="2800" dirty="0" smtClean="0">
              <a:solidFill>
                <a:schemeClr val="tx1"/>
              </a:solidFill>
            </a:endParaRPr>
          </a:p>
          <a:p>
            <a:pPr algn="just"/>
            <a:r>
              <a:rPr lang="en-US" sz="2800" dirty="0" smtClean="0">
                <a:solidFill>
                  <a:schemeClr val="tx1"/>
                </a:solidFill>
              </a:rPr>
              <a:t>low (200 s/vector) and integration times around 2 hours were needed to produce meaningful results (Waters et al., 2001, Anderson et al., 2002).</a:t>
            </a:r>
            <a:endParaRPr lang="en-US" sz="2800" dirty="0">
              <a:solidFill>
                <a:schemeClr val="tx1"/>
              </a:solidFill>
            </a:endParaRPr>
          </a:p>
        </p:txBody>
      </p:sp>
      <p:sp>
        <p:nvSpPr>
          <p:cNvPr id="61" name="Rounded Rectangle 60"/>
          <p:cNvSpPr/>
          <p:nvPr/>
        </p:nvSpPr>
        <p:spPr>
          <a:xfrm>
            <a:off x="685800" y="13582650"/>
            <a:ext cx="3657600" cy="1300877"/>
          </a:xfrm>
          <a:prstGeom prst="roundRect">
            <a:avLst>
              <a:gd name="adj" fmla="val 26316"/>
            </a:avLst>
          </a:prstGeom>
          <a:solidFill>
            <a:schemeClr val="bg2">
              <a:lumMod val="90000"/>
            </a:schemeClr>
          </a:solid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2400" b="1" dirty="0" smtClean="0">
                <a:solidFill>
                  <a:schemeClr val="tx1"/>
                </a:solidFill>
              </a:rPr>
              <a:t>Figure 1</a:t>
            </a:r>
            <a:r>
              <a:rPr lang="en-US" sz="2400" dirty="0" smtClean="0">
                <a:solidFill>
                  <a:schemeClr val="tx1"/>
                </a:solidFill>
              </a:rPr>
              <a:t>: Schematic sho-wing the Iridium® constel-lation</a:t>
            </a:r>
            <a:endParaRPr lang="en-US" sz="2400" dirty="0">
              <a:solidFill>
                <a:schemeClr val="tx1"/>
              </a:solidFill>
            </a:endParaRPr>
          </a:p>
        </p:txBody>
      </p:sp>
      <p:sp>
        <p:nvSpPr>
          <p:cNvPr id="68" name="Rounded Rectangle 67"/>
          <p:cNvSpPr/>
          <p:nvPr/>
        </p:nvSpPr>
        <p:spPr>
          <a:xfrm>
            <a:off x="457200" y="16395700"/>
            <a:ext cx="3840480" cy="6463308"/>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t">
            <a:spAutoFit/>
          </a:bodyPr>
          <a:lstStyle/>
          <a:p>
            <a:pPr algn="just">
              <a:buFont typeface="Wingdings" pitchFamily="2" charset="2"/>
              <a:buChar char="q"/>
            </a:pPr>
            <a:r>
              <a:rPr lang="en-US" sz="2800" dirty="0" smtClean="0">
                <a:solidFill>
                  <a:schemeClr val="tx1"/>
                </a:solidFill>
              </a:rPr>
              <a:t> AMPERE increases the time resolution of the magnetic field measurements to 20 s/vector in normal mode and to 2 s/vector in burst mode which allows for current maps to be ge-nerated at a 2-minute cadence.</a:t>
            </a:r>
          </a:p>
          <a:p>
            <a:pPr algn="just">
              <a:buFont typeface="Wingdings" pitchFamily="2" charset="2"/>
              <a:buChar char="q"/>
            </a:pPr>
            <a:r>
              <a:rPr lang="en-US" sz="2800" dirty="0" smtClean="0">
                <a:solidFill>
                  <a:schemeClr val="tx1"/>
                </a:solidFill>
              </a:rPr>
              <a:t> FACs are a crucial ingredient in the coupling between the magnetosphere and the ionosphere</a:t>
            </a:r>
            <a:endParaRPr lang="en-US" sz="2800" dirty="0">
              <a:solidFill>
                <a:schemeClr val="tx1"/>
              </a:solidFill>
            </a:endParaRPr>
          </a:p>
        </p:txBody>
      </p:sp>
      <p:sp>
        <p:nvSpPr>
          <p:cNvPr id="69" name="Rounded Rectangle 68"/>
          <p:cNvSpPr/>
          <p:nvPr/>
        </p:nvSpPr>
        <p:spPr>
          <a:xfrm>
            <a:off x="4251960" y="20519570"/>
            <a:ext cx="3657600" cy="2060972"/>
          </a:xfrm>
          <a:prstGeom prst="roundRect">
            <a:avLst>
              <a:gd name="adj" fmla="val 18486"/>
            </a:avLst>
          </a:prstGeom>
          <a:solidFill>
            <a:schemeClr val="bg2">
              <a:lumMod val="90000"/>
            </a:schemeClr>
          </a:solid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just"/>
            <a:r>
              <a:rPr lang="en-US" sz="2400" b="1" dirty="0" smtClean="0">
                <a:solidFill>
                  <a:schemeClr val="tx1"/>
                </a:solidFill>
              </a:rPr>
              <a:t>Figure 2</a:t>
            </a:r>
            <a:r>
              <a:rPr lang="en-US" sz="2400" dirty="0" smtClean="0">
                <a:solidFill>
                  <a:schemeClr val="tx1"/>
                </a:solidFill>
              </a:rPr>
              <a:t>: Sketch showing how the magnetic field varies along a satellite path due to a vertical line current.</a:t>
            </a:r>
            <a:endParaRPr lang="en-US" sz="2400" dirty="0">
              <a:solidFill>
                <a:schemeClr val="tx1"/>
              </a:solidFill>
            </a:endParaRPr>
          </a:p>
        </p:txBody>
      </p:sp>
      <p:sp>
        <p:nvSpPr>
          <p:cNvPr id="72" name="Rounded Rectangle 71"/>
          <p:cNvSpPr/>
          <p:nvPr/>
        </p:nvSpPr>
        <p:spPr>
          <a:xfrm>
            <a:off x="685800" y="25999905"/>
            <a:ext cx="7223760" cy="2132409"/>
          </a:xfrm>
          <a:prstGeom prst="roundRect">
            <a:avLst>
              <a:gd name="adj" fmla="val 23310"/>
            </a:avLst>
          </a:prstGeom>
          <a:solidFill>
            <a:schemeClr val="bg2">
              <a:lumMod val="90000"/>
            </a:schemeClr>
          </a:solid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2400" b="1" dirty="0" smtClean="0">
                <a:solidFill>
                  <a:schemeClr val="tx1"/>
                </a:solidFill>
              </a:rPr>
              <a:t>Figure 3</a:t>
            </a:r>
            <a:r>
              <a:rPr lang="en-US" sz="2400" dirty="0" smtClean="0">
                <a:solidFill>
                  <a:schemeClr val="tx1"/>
                </a:solidFill>
              </a:rPr>
              <a:t>: Example of three data analysis steps. The left panel shows the raw magnetic field measurements, where different colors indicate different satellites, followed by the spherical harmonic fit and the derived radial current density.</a:t>
            </a:r>
            <a:endParaRPr lang="en-US" sz="2400" dirty="0">
              <a:solidFill>
                <a:schemeClr val="tx1"/>
              </a:solidFill>
            </a:endParaRPr>
          </a:p>
        </p:txBody>
      </p:sp>
      <p:sp>
        <p:nvSpPr>
          <p:cNvPr id="73" name="Rounded Rectangle 72"/>
          <p:cNvSpPr/>
          <p:nvPr/>
        </p:nvSpPr>
        <p:spPr>
          <a:xfrm>
            <a:off x="8823960" y="26428434"/>
            <a:ext cx="7223760" cy="2060972"/>
          </a:xfrm>
          <a:prstGeom prst="roundRect">
            <a:avLst>
              <a:gd name="adj" fmla="val 18648"/>
            </a:avLst>
          </a:prstGeom>
          <a:solidFill>
            <a:schemeClr val="bg2">
              <a:lumMod val="90000"/>
            </a:schemeClr>
          </a:solid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2400" b="1" dirty="0" smtClean="0">
                <a:solidFill>
                  <a:schemeClr val="tx1"/>
                </a:solidFill>
              </a:rPr>
              <a:t>Figure 5</a:t>
            </a:r>
            <a:r>
              <a:rPr lang="en-US" sz="2400" dirty="0" smtClean="0">
                <a:solidFill>
                  <a:schemeClr val="tx1"/>
                </a:solidFill>
              </a:rPr>
              <a:t>: FACs during northward IMF derived separately from SuperDARN and AMPERE. The AMPERE contours are shown in blue and red, merge velocity vectors are black and SuperDARN-derived FACs are shown as shaded diamonds.</a:t>
            </a:r>
            <a:endParaRPr lang="en-US" sz="2400" dirty="0">
              <a:solidFill>
                <a:schemeClr val="tx1"/>
              </a:solidFill>
            </a:endParaRPr>
          </a:p>
        </p:txBody>
      </p:sp>
      <p:sp>
        <p:nvSpPr>
          <p:cNvPr id="74" name="Rounded Rectangle 73"/>
          <p:cNvSpPr/>
          <p:nvPr/>
        </p:nvSpPr>
        <p:spPr>
          <a:xfrm>
            <a:off x="8595360" y="18821400"/>
            <a:ext cx="7680960" cy="1723549"/>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t">
            <a:spAutoFit/>
          </a:bodyPr>
          <a:lstStyle/>
          <a:p>
            <a:pPr algn="just">
              <a:buFont typeface="Wingdings" pitchFamily="2" charset="2"/>
              <a:buChar char="q"/>
            </a:pPr>
            <a:r>
              <a:rPr lang="en-US" sz="2800" dirty="0" smtClean="0">
                <a:solidFill>
                  <a:schemeClr val="tx1"/>
                </a:solidFill>
              </a:rPr>
              <a:t> In Figure 5 a comparison of FACs during northward IMF measured by AMPERE (blue and red contours) and SuperDARN-derived currents (shaded diamonds) is shown in MLT coordinates</a:t>
            </a:r>
            <a:endParaRPr lang="en-US" sz="2800" dirty="0">
              <a:solidFill>
                <a:schemeClr val="tx1"/>
              </a:solidFill>
            </a:endParaRPr>
          </a:p>
        </p:txBody>
      </p:sp>
      <p:sp>
        <p:nvSpPr>
          <p:cNvPr id="75" name="Rounded Rectangle 74"/>
          <p:cNvSpPr/>
          <p:nvPr/>
        </p:nvSpPr>
        <p:spPr>
          <a:xfrm>
            <a:off x="16962120" y="10680700"/>
            <a:ext cx="3657600" cy="895826"/>
          </a:xfrm>
          <a:prstGeom prst="roundRect">
            <a:avLst>
              <a:gd name="adj" fmla="val 31080"/>
            </a:avLst>
          </a:prstGeom>
          <a:solidFill>
            <a:schemeClr val="bg2">
              <a:lumMod val="90000"/>
            </a:schemeClr>
          </a:solid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just"/>
            <a:r>
              <a:rPr lang="en-US" sz="2400" b="1" dirty="0" smtClean="0">
                <a:solidFill>
                  <a:schemeClr val="tx1"/>
                </a:solidFill>
              </a:rPr>
              <a:t>Figure 6</a:t>
            </a:r>
            <a:r>
              <a:rPr lang="en-US" sz="2400" dirty="0" smtClean="0">
                <a:solidFill>
                  <a:schemeClr val="tx1"/>
                </a:solidFill>
              </a:rPr>
              <a:t>: AMPERE current map during southward IMF.</a:t>
            </a:r>
            <a:endParaRPr lang="en-US" sz="2400" dirty="0">
              <a:solidFill>
                <a:schemeClr val="tx1"/>
              </a:solidFill>
            </a:endParaRPr>
          </a:p>
        </p:txBody>
      </p:sp>
      <p:sp>
        <p:nvSpPr>
          <p:cNvPr id="76" name="Rounded Rectangle 75"/>
          <p:cNvSpPr/>
          <p:nvPr/>
        </p:nvSpPr>
        <p:spPr>
          <a:xfrm>
            <a:off x="20528280" y="15087600"/>
            <a:ext cx="3657600" cy="1648778"/>
          </a:xfrm>
          <a:prstGeom prst="roundRect">
            <a:avLst>
              <a:gd name="adj" fmla="val 18486"/>
            </a:avLst>
          </a:prstGeom>
          <a:solidFill>
            <a:schemeClr val="bg2">
              <a:lumMod val="90000"/>
            </a:schemeClr>
          </a:solid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just"/>
            <a:r>
              <a:rPr lang="en-US" sz="2400" b="1" dirty="0" smtClean="0">
                <a:solidFill>
                  <a:schemeClr val="tx1"/>
                </a:solidFill>
              </a:rPr>
              <a:t>Figure 7</a:t>
            </a:r>
            <a:r>
              <a:rPr lang="en-US" sz="2400" dirty="0" smtClean="0">
                <a:solidFill>
                  <a:schemeClr val="tx1"/>
                </a:solidFill>
              </a:rPr>
              <a:t>: Meridional cut through the current density along the black line in Figure 6.</a:t>
            </a:r>
            <a:endParaRPr lang="en-US" sz="2400" dirty="0">
              <a:solidFill>
                <a:schemeClr val="tx1"/>
              </a:solidFill>
            </a:endParaRPr>
          </a:p>
        </p:txBody>
      </p:sp>
      <p:sp>
        <p:nvSpPr>
          <p:cNvPr id="77" name="Rounded Rectangle 76"/>
          <p:cNvSpPr/>
          <p:nvPr/>
        </p:nvSpPr>
        <p:spPr>
          <a:xfrm>
            <a:off x="16764000" y="12000696"/>
            <a:ext cx="3840480" cy="4970591"/>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0" rtlCol="0" anchor="t">
            <a:spAutoFit/>
          </a:bodyPr>
          <a:lstStyle/>
          <a:p>
            <a:pPr algn="just">
              <a:buFont typeface="Wingdings" pitchFamily="2" charset="2"/>
              <a:buChar char="q"/>
            </a:pPr>
            <a:r>
              <a:rPr lang="en-US" sz="2800" dirty="0" smtClean="0">
                <a:solidFill>
                  <a:schemeClr val="tx1"/>
                </a:solidFill>
              </a:rPr>
              <a:t> Parameters of the fit allow localizing the R1 and R2 currents. These can then be combined at all local times to obtain a hemispheric estimate of the current locations (see Figure 8) and a time series thereof (see Figure 9).</a:t>
            </a:r>
          </a:p>
          <a:p>
            <a:pPr algn="just">
              <a:buFont typeface="Wingdings" pitchFamily="2" charset="2"/>
              <a:buChar char="q"/>
            </a:pPr>
            <a:endParaRPr lang="en-US" sz="2800" dirty="0">
              <a:solidFill>
                <a:schemeClr val="tx1"/>
              </a:solidFill>
            </a:endParaRPr>
          </a:p>
        </p:txBody>
      </p:sp>
      <p:sp>
        <p:nvSpPr>
          <p:cNvPr id="79" name="Rounded Rectangle 78"/>
          <p:cNvSpPr/>
          <p:nvPr/>
        </p:nvSpPr>
        <p:spPr>
          <a:xfrm>
            <a:off x="16733520" y="11791950"/>
            <a:ext cx="7680960" cy="430887"/>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t">
            <a:spAutoFit/>
          </a:bodyPr>
          <a:lstStyle/>
          <a:p>
            <a:pPr algn="just"/>
            <a:r>
              <a:rPr lang="en-US" sz="2800" dirty="0" smtClean="0">
                <a:solidFill>
                  <a:schemeClr val="tx1"/>
                </a:solidFill>
              </a:rPr>
              <a:t>cuts through the current density (see Figure 7).</a:t>
            </a:r>
            <a:endParaRPr lang="en-US" sz="2800" dirty="0">
              <a:solidFill>
                <a:schemeClr val="tx1"/>
              </a:solidFill>
            </a:endParaRPr>
          </a:p>
        </p:txBody>
      </p:sp>
      <p:sp>
        <p:nvSpPr>
          <p:cNvPr id="80" name="Rounded Rectangle 79"/>
          <p:cNvSpPr/>
          <p:nvPr/>
        </p:nvSpPr>
        <p:spPr>
          <a:xfrm>
            <a:off x="16962120" y="20535900"/>
            <a:ext cx="7223760" cy="895826"/>
          </a:xfrm>
          <a:prstGeom prst="roundRect">
            <a:avLst>
              <a:gd name="adj" fmla="val 31080"/>
            </a:avLst>
          </a:prstGeom>
          <a:solidFill>
            <a:schemeClr val="bg2">
              <a:lumMod val="90000"/>
            </a:schemeClr>
          </a:solid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2400" b="1" dirty="0" smtClean="0">
                <a:solidFill>
                  <a:schemeClr val="tx1"/>
                </a:solidFill>
              </a:rPr>
              <a:t>Figure 8</a:t>
            </a:r>
            <a:r>
              <a:rPr lang="en-US" sz="2400" dirty="0" smtClean="0">
                <a:solidFill>
                  <a:schemeClr val="tx1"/>
                </a:solidFill>
              </a:rPr>
              <a:t>: Locations of the maximum R1 and R2 current (left) and a hemispheric fit to those locations (right).</a:t>
            </a:r>
          </a:p>
        </p:txBody>
      </p:sp>
      <p:sp>
        <p:nvSpPr>
          <p:cNvPr id="81" name="Rounded Rectangle 80"/>
          <p:cNvSpPr/>
          <p:nvPr/>
        </p:nvSpPr>
        <p:spPr>
          <a:xfrm>
            <a:off x="16962120" y="28117800"/>
            <a:ext cx="7223760" cy="1279446"/>
          </a:xfrm>
          <a:prstGeom prst="roundRect">
            <a:avLst>
              <a:gd name="adj" fmla="val 23310"/>
            </a:avLst>
          </a:prstGeom>
          <a:solidFill>
            <a:schemeClr val="bg2">
              <a:lumMod val="90000"/>
            </a:schemeClr>
          </a:solid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2400" b="1" dirty="0" smtClean="0">
                <a:solidFill>
                  <a:schemeClr val="tx1"/>
                </a:solidFill>
              </a:rPr>
              <a:t>Figure 9</a:t>
            </a:r>
            <a:r>
              <a:rPr lang="en-US" sz="2400" dirty="0" smtClean="0">
                <a:solidFill>
                  <a:schemeClr val="tx1"/>
                </a:solidFill>
              </a:rPr>
              <a:t>: Time series of solar wind coupling and magnetospheric activity parameters, and the </a:t>
            </a:r>
            <a:r>
              <a:rPr lang="en-US" sz="2400" dirty="0" err="1" smtClean="0">
                <a:solidFill>
                  <a:schemeClr val="tx1"/>
                </a:solidFill>
              </a:rPr>
              <a:t>magn</a:t>
            </a:r>
            <a:r>
              <a:rPr lang="en-US" sz="2400" dirty="0" smtClean="0">
                <a:solidFill>
                  <a:schemeClr val="tx1"/>
                </a:solidFill>
              </a:rPr>
              <a:t>. latitude of the maximum R1 (red) and R2 (blue) current.</a:t>
            </a:r>
            <a:endParaRPr lang="en-US" sz="2400" dirty="0">
              <a:solidFill>
                <a:schemeClr val="tx1"/>
              </a:solidFill>
            </a:endParaRPr>
          </a:p>
        </p:txBody>
      </p:sp>
      <p:pic>
        <p:nvPicPr>
          <p:cNvPr id="82" name="Picture 81" descr="20101220_pc_fit.png"/>
          <p:cNvPicPr>
            <a:picLocks noChangeAspect="1"/>
          </p:cNvPicPr>
          <p:nvPr/>
        </p:nvPicPr>
        <p:blipFill>
          <a:blip r:embed="rId16" cstate="print"/>
          <a:stretch>
            <a:fillRect/>
          </a:stretch>
        </p:blipFill>
        <p:spPr>
          <a:xfrm>
            <a:off x="16936720" y="23774400"/>
            <a:ext cx="7223760" cy="4242577"/>
          </a:xfrm>
          <a:prstGeom prst="rect">
            <a:avLst/>
          </a:prstGeom>
        </p:spPr>
      </p:pic>
      <p:sp>
        <p:nvSpPr>
          <p:cNvPr id="83" name="Rounded Rectangle 82"/>
          <p:cNvSpPr/>
          <p:nvPr/>
        </p:nvSpPr>
        <p:spPr>
          <a:xfrm>
            <a:off x="25107900" y="15334774"/>
            <a:ext cx="7223760" cy="895826"/>
          </a:xfrm>
          <a:prstGeom prst="roundRect">
            <a:avLst>
              <a:gd name="adj" fmla="val 31080"/>
            </a:avLst>
          </a:prstGeom>
          <a:solidFill>
            <a:schemeClr val="bg2">
              <a:lumMod val="90000"/>
            </a:schemeClr>
          </a:solid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2400" b="1" dirty="0" smtClean="0">
                <a:solidFill>
                  <a:schemeClr val="tx1"/>
                </a:solidFill>
              </a:rPr>
              <a:t>Figure 10</a:t>
            </a:r>
            <a:r>
              <a:rPr lang="en-US" sz="2400" dirty="0" smtClean="0">
                <a:solidFill>
                  <a:schemeClr val="tx1"/>
                </a:solidFill>
              </a:rPr>
              <a:t>: Example of a map of the radial Poynting flux calculated from SuperDARN and AMPERE data. </a:t>
            </a:r>
          </a:p>
        </p:txBody>
      </p:sp>
      <p:sp>
        <p:nvSpPr>
          <p:cNvPr id="84" name="Rounded Rectangle 83"/>
          <p:cNvSpPr/>
          <p:nvPr/>
        </p:nvSpPr>
        <p:spPr>
          <a:xfrm>
            <a:off x="25100280" y="27969936"/>
            <a:ext cx="7223760" cy="1279446"/>
          </a:xfrm>
          <a:prstGeom prst="roundRect">
            <a:avLst>
              <a:gd name="adj" fmla="val 23310"/>
            </a:avLst>
          </a:prstGeom>
          <a:solidFill>
            <a:schemeClr val="bg2">
              <a:lumMod val="90000"/>
            </a:schemeClr>
          </a:solid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just"/>
            <a:r>
              <a:rPr lang="en-US" sz="2400" b="1" dirty="0" smtClean="0">
                <a:solidFill>
                  <a:schemeClr val="tx1"/>
                </a:solidFill>
              </a:rPr>
              <a:t>Figure 11</a:t>
            </a:r>
            <a:r>
              <a:rPr lang="en-US" sz="2400" dirty="0" smtClean="0">
                <a:solidFill>
                  <a:schemeClr val="tx1"/>
                </a:solidFill>
              </a:rPr>
              <a:t>: Hemispheric Poynting flux (5</a:t>
            </a:r>
            <a:r>
              <a:rPr lang="en-US" sz="2400" baseline="30000" dirty="0" smtClean="0">
                <a:solidFill>
                  <a:schemeClr val="tx1"/>
                </a:solidFill>
              </a:rPr>
              <a:t>th</a:t>
            </a:r>
            <a:r>
              <a:rPr lang="en-US" sz="2400" dirty="0" smtClean="0">
                <a:solidFill>
                  <a:schemeClr val="tx1"/>
                </a:solidFill>
              </a:rPr>
              <a:t> panel) and hemispheric current (7</a:t>
            </a:r>
            <a:r>
              <a:rPr lang="en-US" sz="2400" baseline="30000" dirty="0" smtClean="0">
                <a:solidFill>
                  <a:schemeClr val="tx1"/>
                </a:solidFill>
              </a:rPr>
              <a:t>th</a:t>
            </a:r>
            <a:r>
              <a:rPr lang="en-US" sz="2400" dirty="0" smtClean="0">
                <a:solidFill>
                  <a:schemeClr val="tx1"/>
                </a:solidFill>
              </a:rPr>
              <a:t> panel) for one day. Solar wind parameters are also shown.</a:t>
            </a:r>
          </a:p>
        </p:txBody>
      </p:sp>
      <p:sp>
        <p:nvSpPr>
          <p:cNvPr id="85" name="Rounded Rectangle 84"/>
          <p:cNvSpPr/>
          <p:nvPr/>
        </p:nvSpPr>
        <p:spPr>
          <a:xfrm>
            <a:off x="33009840" y="7315200"/>
            <a:ext cx="7680960" cy="11864786"/>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0" rtlCol="0" anchor="t">
            <a:spAutoFit/>
          </a:bodyPr>
          <a:lstStyle/>
          <a:p>
            <a:pPr algn="just">
              <a:buFont typeface="Wingdings" pitchFamily="2" charset="2"/>
              <a:buChar char="q"/>
            </a:pPr>
            <a:r>
              <a:rPr lang="en-US" sz="2800" dirty="0" smtClean="0">
                <a:solidFill>
                  <a:schemeClr val="tx1"/>
                </a:solidFill>
              </a:rPr>
              <a:t>  The high-time resolution magnetic field and current density data provided by the AMPERE facility  provides an excellent opportunity to study magnetosphere-ionosphere coupling with unprecedented temporal resolution.</a:t>
            </a:r>
          </a:p>
          <a:p>
            <a:pPr algn="just">
              <a:buFont typeface="Wingdings" pitchFamily="2" charset="2"/>
              <a:buChar char="q"/>
            </a:pPr>
            <a:r>
              <a:rPr lang="en-US" sz="2800" dirty="0" smtClean="0">
                <a:solidFill>
                  <a:schemeClr val="tx1"/>
                </a:solidFill>
              </a:rPr>
              <a:t> Combining the AMPERE and SuperDARN dataset allows for the routine calculation of important geophysical parameters crucial to the understanding of magnetosphere-ionosphere coupling.</a:t>
            </a:r>
          </a:p>
          <a:p>
            <a:pPr algn="just">
              <a:buFont typeface="Wingdings" pitchFamily="2" charset="2"/>
              <a:buChar char="q"/>
            </a:pPr>
            <a:r>
              <a:rPr lang="en-US" sz="2800" dirty="0" smtClean="0">
                <a:solidFill>
                  <a:schemeClr val="tx1"/>
                </a:solidFill>
              </a:rPr>
              <a:t> We present merged 2D ionospheric plasma flows measured by two SuperDARN radars during a period of northward IMF. From the vorticity of theses flows we estimate FAC locations and intensities and compare those to the currents observed by AMPERE.</a:t>
            </a:r>
          </a:p>
          <a:p>
            <a:pPr algn="just">
              <a:buFont typeface="Wingdings" pitchFamily="2" charset="2"/>
              <a:buChar char="q"/>
            </a:pPr>
            <a:r>
              <a:rPr lang="en-US" sz="2800" dirty="0" smtClean="0">
                <a:solidFill>
                  <a:schemeClr val="tx1"/>
                </a:solidFill>
              </a:rPr>
              <a:t> Calculations of the large-scale Poynting flux from electric fields measured by SuperDARN and the magnetic perturbations measured by AMPERE allows the estimation of energy input into the polar ionosphere over periods of months.</a:t>
            </a:r>
          </a:p>
          <a:p>
            <a:pPr algn="just">
              <a:buFont typeface="Wingdings" pitchFamily="2" charset="2"/>
              <a:buChar char="q"/>
            </a:pPr>
            <a:r>
              <a:rPr lang="en-US" sz="2800" dirty="0" smtClean="0">
                <a:solidFill>
                  <a:schemeClr val="tx1"/>
                </a:solidFill>
              </a:rPr>
              <a:t> Future work includes the routine generation of hemispheric maps of the ionospheric conductivity calculated from SuperDARN map potentials and AMPERE magnetic perturbations (Green et al., 2007).</a:t>
            </a:r>
          </a:p>
        </p:txBody>
      </p:sp>
      <p:pic>
        <p:nvPicPr>
          <p:cNvPr id="62" name="Picture 61" descr="20101220_poy_poster_pg003.png"/>
          <p:cNvPicPr>
            <a:picLocks noChangeAspect="1"/>
          </p:cNvPicPr>
          <p:nvPr/>
        </p:nvPicPr>
        <p:blipFill>
          <a:blip r:embed="rId17" cstate="print"/>
          <a:stretch>
            <a:fillRect/>
          </a:stretch>
        </p:blipFill>
        <p:spPr>
          <a:xfrm>
            <a:off x="25100280" y="9735477"/>
            <a:ext cx="7223760" cy="5504523"/>
          </a:xfrm>
          <a:prstGeom prst="rect">
            <a:avLst/>
          </a:prstGeom>
        </p:spPr>
      </p:pic>
      <p:sp>
        <p:nvSpPr>
          <p:cNvPr id="63" name="Rounded Rectangle 62"/>
          <p:cNvSpPr/>
          <p:nvPr/>
        </p:nvSpPr>
        <p:spPr>
          <a:xfrm>
            <a:off x="8595360" y="28796337"/>
            <a:ext cx="7680960" cy="1723549"/>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t">
            <a:spAutoFit/>
          </a:bodyPr>
          <a:lstStyle/>
          <a:p>
            <a:pPr algn="just">
              <a:buFont typeface="Wingdings" pitchFamily="2" charset="2"/>
              <a:buChar char="q"/>
            </a:pPr>
            <a:r>
              <a:rPr lang="en-US" sz="2800" dirty="0" smtClean="0">
                <a:solidFill>
                  <a:schemeClr val="tx1"/>
                </a:solidFill>
              </a:rPr>
              <a:t> In this case the intensity of the FACs determined by both methods show reasonable agreement, the location of the currents, however, do not align.</a:t>
            </a:r>
            <a:endParaRPr lang="en-US" sz="2800" dirty="0">
              <a:solidFill>
                <a:schemeClr val="tx1"/>
              </a:solidFill>
            </a:endParaRPr>
          </a:p>
        </p:txBody>
      </p:sp>
      <p:sp>
        <p:nvSpPr>
          <p:cNvPr id="64" name="Rounded Rectangle 63"/>
          <p:cNvSpPr/>
          <p:nvPr/>
        </p:nvSpPr>
        <p:spPr>
          <a:xfrm>
            <a:off x="16733520" y="29565600"/>
            <a:ext cx="7680960" cy="861774"/>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t">
            <a:spAutoFit/>
          </a:bodyPr>
          <a:lstStyle/>
          <a:p>
            <a:pPr algn="just">
              <a:buFont typeface="Wingdings" pitchFamily="2" charset="2"/>
              <a:buChar char="q"/>
            </a:pPr>
            <a:r>
              <a:rPr lang="en-US" sz="2800" dirty="0" smtClean="0">
                <a:solidFill>
                  <a:schemeClr val="tx1"/>
                </a:solidFill>
              </a:rPr>
              <a:t> The location of the FACs can be seen to change in response to auroral activity (see Figure 9).</a:t>
            </a:r>
            <a:endParaRPr lang="en-US" sz="2800" dirty="0">
              <a:solidFill>
                <a:schemeClr val="tx1"/>
              </a:solidFill>
            </a:endParaRPr>
          </a:p>
        </p:txBody>
      </p:sp>
      <p:sp>
        <p:nvSpPr>
          <p:cNvPr id="65" name="Rounded Rectangle 64"/>
          <p:cNvSpPr/>
          <p:nvPr/>
        </p:nvSpPr>
        <p:spPr>
          <a:xfrm>
            <a:off x="24871680" y="29413200"/>
            <a:ext cx="7680960" cy="861774"/>
          </a:xfrm>
          <a:prstGeom prst="roundRect">
            <a:avLst>
              <a:gd name="adj" fmla="val 0"/>
            </a:avLst>
          </a:prstGeom>
          <a:noFill/>
          <a:ln w="50800" cap="sq">
            <a:noFill/>
            <a:bevel/>
          </a:ln>
          <a:effectLst/>
        </p:spPr>
        <p:style>
          <a:lnRef idx="2">
            <a:schemeClr val="accent1">
              <a:shade val="50000"/>
            </a:schemeClr>
          </a:lnRef>
          <a:fillRef idx="1">
            <a:schemeClr val="accent1"/>
          </a:fillRef>
          <a:effectRef idx="0">
            <a:schemeClr val="accent1"/>
          </a:effectRef>
          <a:fontRef idx="minor">
            <a:schemeClr val="lt1"/>
          </a:fontRef>
        </p:style>
        <p:txBody>
          <a:bodyPr lIns="228600" tIns="0" rIns="228600" bIns="0" rtlCol="0" anchor="t">
            <a:spAutoFit/>
          </a:bodyPr>
          <a:lstStyle/>
          <a:p>
            <a:pPr algn="just">
              <a:buFont typeface="Wingdings" pitchFamily="2" charset="2"/>
              <a:buChar char="q"/>
            </a:pPr>
            <a:r>
              <a:rPr lang="en-US" sz="2800" dirty="0" smtClean="0">
                <a:solidFill>
                  <a:schemeClr val="tx1"/>
                </a:solidFill>
              </a:rPr>
              <a:t> The Poynting flux input can be seen to be highly correlated with auroral activity.</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1545</Words>
  <Application>Microsoft Office PowerPoint</Application>
  <PresentationFormat>Custom</PresentationFormat>
  <Paragraphs>62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Space@VT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Lasse Clausen</dc:creator>
  <cp:lastModifiedBy>Lasse Clausen</cp:lastModifiedBy>
  <cp:revision>89</cp:revision>
  <dcterms:created xsi:type="dcterms:W3CDTF">2010-09-19T13:37:14Z</dcterms:created>
  <dcterms:modified xsi:type="dcterms:W3CDTF">2011-05-23T14:55:11Z</dcterms:modified>
</cp:coreProperties>
</file>